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57" r:id="rId4"/>
    <p:sldId id="265" r:id="rId5"/>
    <p:sldId id="267" r:id="rId6"/>
    <p:sldId id="266" r:id="rId7"/>
    <p:sldId id="268" r:id="rId8"/>
    <p:sldId id="273" r:id="rId9"/>
    <p:sldId id="262" r:id="rId10"/>
    <p:sldId id="263" r:id="rId11"/>
    <p:sldId id="264" r:id="rId12"/>
  </p:sldIdLst>
  <p:sldSz cx="12192000" cy="6858000"/>
  <p:notesSz cx="6858000" cy="9144000"/>
  <p:embeddedFontLst>
    <p:embeddedFont>
      <p:font typeface="Akrobat" panose="020B0604020202020204" charset="0"/>
      <p:regular r:id="rId13"/>
    </p:embeddedFont>
    <p:embeddedFont>
      <p:font typeface="Akrobat Black" panose="00000A00000000000000" charset="0"/>
      <p:bold r:id="rId14"/>
    </p:embeddedFont>
    <p:embeddedFont>
      <p:font typeface="Akrobat Bold" panose="00000800000000000000" charset="0"/>
      <p:bold r:id="rId15"/>
    </p:embeddedFont>
    <p:embeddedFont>
      <p:font typeface="Akrobat ExtraBold" panose="00000900000000000000" charset="0"/>
      <p:bold r:id="rId16"/>
    </p:embeddedFont>
    <p:embeddedFont>
      <p:font typeface="Rockwell" panose="02060603020205020403" pitchFamily="18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B065"/>
    <a:srgbClr val="23BF6D"/>
    <a:srgbClr val="012B63"/>
    <a:srgbClr val="01224F"/>
    <a:srgbClr val="012453"/>
    <a:srgbClr val="011B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33" autoAdjust="0"/>
  </p:normalViewPr>
  <p:slideViewPr>
    <p:cSldViewPr snapToGrid="0">
      <p:cViewPr varScale="1">
        <p:scale>
          <a:sx n="93" d="100"/>
          <a:sy n="93" d="100"/>
        </p:scale>
        <p:origin x="5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16F3D-5100-7972-532D-95B556E969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98CDD0-4BCC-7CC3-8C69-1A5CB2D263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70123-EC53-551E-CB16-CDE276493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0A9D26-66B3-9937-71FA-20296A10A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8A0A3-937D-073B-A632-ECEA8ECB6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80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2B30E-0F90-655C-7C67-253340979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2D27BE-D86B-4844-2526-C0B3EF7C19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39226E-F4C8-DF8D-0E32-691A0933F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D8B4F-4D22-7B73-6E15-081B8C0D4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3BCC90-1BE7-B0CC-723E-6FF9FEF70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222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D83E11-C23D-1BE1-F527-966E71AF46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59D20D-AA15-DA11-3C2E-AC34CE5C10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A35840-7DC0-283A-E36D-434B98A09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5A7A6-0302-03D8-A11C-031B919FD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5C0FB-EB65-7ABD-598A-EB70B3BA3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818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FA3D3-6268-D73F-3755-B97DE62BF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ADB55-39BC-6AEA-2C1C-2627D5F922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5E87B7-A006-BE16-2F31-A3B8CC0BB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92A699-2F5B-2449-7219-EC171DF77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E79F42-C2EC-315A-8F7F-C410F105C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819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AA23D-C301-3677-18CE-D3AB38308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7980F4-C608-FACD-4DA8-EA064B188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D556E-3792-67DE-52CC-694BD908B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9F4F68-E526-D05A-82B1-F12C9C0F2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2FD380-E9D4-6770-D974-A86CE17F3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8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81F6C-06DD-5B4C-77A8-5F2C0131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93A66-0A8B-F5F3-6384-3B7804694E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178DFF-92C4-4AD8-E4AD-D776189A7C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BCA88B-4B9F-6111-7A19-AA1D4EAF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453189-4569-DD24-A5C8-2B7AC6208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0BD0BD-A8BA-77AB-278D-F52A27816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59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BB171-5309-A9C9-354E-D52776652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C7C55E-D4BA-8159-A31F-78D432BA3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8AF4A3-E083-ACEE-BDF0-85D9EA465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3F5C8-9AFD-90BD-52DF-B166815665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86B139-1B83-1358-717A-30E8125E43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7DD844-647D-183A-AC09-5B9ECBD59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792000-6AD0-7733-6A35-2A0B98AD1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3E54F5-DF5B-0E14-B76F-7C199AE9B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064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C63B7-4413-E268-854B-BD987CC08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43BC9D-AFA7-53C9-63CD-5F39BFA55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DD46FD-EA3D-5B44-90DE-1F156545F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081E85-7E0B-FD28-31D2-C07F7642E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67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AE5CDC-2A89-D093-67D9-DF2655646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4C6B3F-6A32-4E4C-98DD-43B3BDA9F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84781C-142A-64D9-B2B9-40E804655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381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B9B8A-6D7E-5BF0-225C-E284C446A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90A01-78B1-1B20-03ED-7CD988FB3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A3423-2B6E-F901-0F57-118A00962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BCF2AA-749A-CE2C-35BA-240CD6A5F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2CB3F0-0180-A2B9-64DE-0F7E68F20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E64C1E-E78C-1C06-628D-4F96A59FA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11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C6E5A-CE41-804C-D2F3-DAF33E19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192BBE-67D4-D297-F6BB-A5A1AC399D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EB9EAF-77D0-57D3-7A80-B2DBBC0186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1BE86A-233F-C234-B3DE-FFED1F939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6C37A-4538-69A0-4A63-DA41A29DB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05742D-2FD2-EA37-C39C-C7075BB43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074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765BEC-8428-8B9E-1865-B184B393E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15C6D6-6EBD-B8F3-C9D4-53FC63668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84801-BCF1-ACA4-2D44-F3EDDE0933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A88806-4CB6-4E26-BED8-924AAEF3768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5B9434-57C3-13BA-3D1A-CF3D867369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00DB6-3B6C-ED39-1055-C980FAEDA0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FD44E0-D680-47FE-A486-7F052230082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764630-14B5-5FB6-1E1D-1BD0BB79CB3D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90500" y="6530340"/>
            <a:ext cx="1857375" cy="13716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900">
                <a:solidFill>
                  <a:srgbClr val="0078D7">
                    <a:alpha val="50000"/>
                  </a:srgbClr>
                </a:solidFill>
                <a:latin typeface="Rockwell" panose="02060603020205020403" pitchFamily="18" charset="0"/>
              </a:rPr>
              <a:t>Information Classification: General</a:t>
            </a:r>
          </a:p>
        </p:txBody>
      </p:sp>
    </p:spTree>
    <p:extLst>
      <p:ext uri="{BB962C8B-B14F-4D97-AF65-F5344CB8AC3E}">
        <p14:creationId xmlns:p14="http://schemas.microsoft.com/office/powerpoint/2010/main" val="369198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10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86C927E-4662-5707-2D16-7586A60E1D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8ED3CB6-0DE6-881C-D36C-D2F62A44D5DF}"/>
              </a:ext>
            </a:extLst>
          </p:cNvPr>
          <p:cNvSpPr/>
          <p:nvPr/>
        </p:nvSpPr>
        <p:spPr>
          <a:xfrm rot="10044184">
            <a:off x="6708407" y="-209855"/>
            <a:ext cx="8652838" cy="8652838"/>
          </a:xfrm>
          <a:prstGeom prst="ellipse">
            <a:avLst/>
          </a:prstGeom>
          <a:gradFill flip="none" rotWithShape="1">
            <a:gsLst>
              <a:gs pos="0">
                <a:srgbClr val="23BF6D"/>
              </a:gs>
              <a:gs pos="50000">
                <a:srgbClr val="20B065"/>
              </a:gs>
              <a:gs pos="100000">
                <a:srgbClr val="011B3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FB8A8F-3A49-5EBD-48EF-890016943F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8374" y="1908189"/>
            <a:ext cx="6512560" cy="23876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Driving Asia's Connected Future: </a:t>
            </a:r>
            <a:br>
              <a:rPr lang="en-US" sz="4000" b="1" dirty="0">
                <a:solidFill>
                  <a:schemeClr val="bg1"/>
                </a:solidFill>
                <a:latin typeface="Akrobat ExtraBold" panose="00000900000000000000" pitchFamily="50" charset="0"/>
              </a:rPr>
            </a:br>
            <a:r>
              <a:rPr lang="en-US" sz="4800" dirty="0">
                <a:solidFill>
                  <a:srgbClr val="23BF6D"/>
                </a:solidFill>
                <a:latin typeface="Akrobat ExtraBold" panose="00000900000000000000" pitchFamily="50" charset="0"/>
              </a:rPr>
              <a:t>Exhibition Leadership for Sustainable Growth</a:t>
            </a:r>
            <a:endParaRPr lang="en-US" sz="4000" dirty="0">
              <a:solidFill>
                <a:srgbClr val="23BF6D"/>
              </a:solidFill>
              <a:latin typeface="Akrobat ExtraBold" panose="00000900000000000000" pitchFamily="50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C87E522-40E6-FA9A-A49C-BDE488EEC452}"/>
              </a:ext>
            </a:extLst>
          </p:cNvPr>
          <p:cNvSpPr txBox="1">
            <a:spLocks/>
          </p:cNvSpPr>
          <p:nvPr/>
        </p:nvSpPr>
        <p:spPr>
          <a:xfrm>
            <a:off x="728374" y="4739640"/>
            <a:ext cx="2702560" cy="8781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  <a:latin typeface="Akrobat Black" panose="00000A00000000000000" pitchFamily="50" charset="0"/>
              </a:rPr>
              <a:t>Lia Indriasari </a:t>
            </a:r>
            <a:br>
              <a:rPr lang="en-US" sz="2000" dirty="0">
                <a:solidFill>
                  <a:schemeClr val="bg1"/>
                </a:solidFill>
                <a:latin typeface="Akrobat Black" panose="00000A00000000000000" pitchFamily="50" charset="0"/>
              </a:rPr>
            </a:br>
            <a:r>
              <a:rPr lang="en-US" sz="2000" dirty="0" err="1">
                <a:solidFill>
                  <a:schemeClr val="bg1"/>
                </a:solidFill>
                <a:latin typeface="Akrobat" panose="00000600000000000000" pitchFamily="50" charset="0"/>
              </a:rPr>
              <a:t>Pamerindo</a:t>
            </a:r>
            <a:r>
              <a:rPr lang="en-US" sz="2000" dirty="0">
                <a:solidFill>
                  <a:schemeClr val="bg1"/>
                </a:solidFill>
                <a:latin typeface="Akrobat" panose="00000600000000000000" pitchFamily="50" charset="0"/>
              </a:rPr>
              <a:t> Indonesia</a:t>
            </a:r>
          </a:p>
          <a:p>
            <a:pPr algn="l"/>
            <a:r>
              <a:rPr lang="en-US" sz="2000" dirty="0">
                <a:solidFill>
                  <a:srgbClr val="20B065"/>
                </a:solidFill>
                <a:latin typeface="Akrobat" panose="00000600000000000000" pitchFamily="50" charset="0"/>
              </a:rPr>
              <a:t>lia@pamerindo.com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DD9BE3A-07E4-F500-EE3C-6A60DCC205E0}"/>
              </a:ext>
            </a:extLst>
          </p:cNvPr>
          <p:cNvGrpSpPr/>
          <p:nvPr/>
        </p:nvGrpSpPr>
        <p:grpSpPr>
          <a:xfrm>
            <a:off x="728373" y="1317420"/>
            <a:ext cx="3076409" cy="612331"/>
            <a:chOff x="8278238" y="192656"/>
            <a:chExt cx="4056434" cy="80739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FAF08965-A3C0-96AC-9053-2C80FD340152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8E7ACE0-D537-1499-0C01-D38796DEC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B015DD3-3E8F-D97A-E0C6-9B3A23091D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9740">
            <a:off x="5338971" y="2626804"/>
            <a:ext cx="5796093" cy="53625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370460-75CE-C927-7F4F-2094410E0F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9740">
            <a:off x="9578774" y="607544"/>
            <a:ext cx="1127610" cy="143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947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3968A-09E9-4C85-6A9C-E414A28D0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135788-6E38-6B5A-22D2-67D6934C4E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88F9897-9839-5B1F-439D-09AAF2A3D9EA}"/>
              </a:ext>
            </a:extLst>
          </p:cNvPr>
          <p:cNvSpPr/>
          <p:nvPr/>
        </p:nvSpPr>
        <p:spPr>
          <a:xfrm>
            <a:off x="6766560" y="-852318"/>
            <a:ext cx="8562634" cy="8562634"/>
          </a:xfrm>
          <a:prstGeom prst="ellipse">
            <a:avLst/>
          </a:prstGeom>
          <a:gradFill flip="none" rotWithShape="1">
            <a:gsLst>
              <a:gs pos="0">
                <a:srgbClr val="20B065"/>
              </a:gs>
              <a:gs pos="50000">
                <a:srgbClr val="011B3E"/>
              </a:gs>
              <a:gs pos="100000">
                <a:srgbClr val="01224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317ECEE-E52B-98E2-8517-169B633B5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216"/>
            <a:ext cx="10515600" cy="5953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23BF6D"/>
                </a:solidFill>
                <a:latin typeface="Akrobat ExtraBold" panose="00000900000000000000" pitchFamily="50" charset="0"/>
              </a:rPr>
              <a:t>Collaborative </a:t>
            </a:r>
            <a:r>
              <a:rPr lang="en-US" sz="40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Leadership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5C1A8AD5-BB53-C9A5-60D7-C147AE3B0111}"/>
              </a:ext>
            </a:extLst>
          </p:cNvPr>
          <p:cNvSpPr txBox="1">
            <a:spLocks/>
          </p:cNvSpPr>
          <p:nvPr/>
        </p:nvSpPr>
        <p:spPr>
          <a:xfrm>
            <a:off x="911352" y="1891665"/>
            <a:ext cx="6292088" cy="3818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23BF6D"/>
              </a:buClr>
              <a:buSzPct val="110000"/>
            </a:pPr>
            <a:endParaRPr lang="en-US" sz="2000" dirty="0">
              <a:latin typeface="Akrobat ExtraBold" panose="00000900000000000000" pitchFamily="50" charset="0"/>
            </a:endParaRPr>
          </a:p>
          <a:p>
            <a:pPr>
              <a:buClr>
                <a:srgbClr val="23BF6D"/>
              </a:buClr>
              <a:buSzPct val="110000"/>
            </a:pP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Move beyond traditional competition to </a:t>
            </a:r>
            <a:r>
              <a:rPr lang="en-US" sz="20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ecosystem thinking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 where </a:t>
            </a:r>
            <a:r>
              <a:rPr lang="en-US" sz="2000" dirty="0">
                <a:solidFill>
                  <a:srgbClr val="23BF6D"/>
                </a:solidFill>
                <a:latin typeface="Akrobat ExtraBold" panose="00000900000000000000" pitchFamily="50" charset="0"/>
              </a:rPr>
              <a:t>success is measured by regional growth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, not just individual company performance</a:t>
            </a:r>
            <a:b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</a:br>
            <a:endParaRPr lang="en-US" sz="2000" dirty="0">
              <a:solidFill>
                <a:schemeClr val="bg1"/>
              </a:solidFill>
              <a:latin typeface="Akrobat ExtraBold" panose="00000900000000000000" pitchFamily="50" charset="0"/>
            </a:endParaRPr>
          </a:p>
          <a:p>
            <a:pPr>
              <a:buClr>
                <a:srgbClr val="23BF6D"/>
              </a:buClr>
              <a:buSzPct val="110000"/>
            </a:pPr>
            <a:r>
              <a:rPr lang="en-US" sz="2000" dirty="0">
                <a:solidFill>
                  <a:srgbClr val="23BF6D"/>
                </a:solidFill>
                <a:latin typeface="Akrobat ExtraBold" panose="00000900000000000000" pitchFamily="50" charset="0"/>
              </a:rPr>
              <a:t>Establish </a:t>
            </a:r>
            <a:r>
              <a:rPr lang="en-US" sz="2000" b="1" dirty="0">
                <a:solidFill>
                  <a:srgbClr val="23BF6D"/>
                </a:solidFill>
                <a:latin typeface="Akrobat ExtraBold" panose="00000900000000000000" pitchFamily="50" charset="0"/>
              </a:rPr>
              <a:t>shared governance structures</a:t>
            </a:r>
            <a:r>
              <a:rPr lang="en-US" sz="2000" dirty="0">
                <a:solidFill>
                  <a:srgbClr val="23BF6D"/>
                </a:solidFill>
                <a:latin typeface="Akrobat ExtraBold" panose="00000900000000000000" pitchFamily="50" charset="0"/>
              </a:rPr>
              <a:t> 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that give all A20 economies a voice in shaping the future of Asian exhibitions</a:t>
            </a:r>
            <a:b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</a:br>
            <a:endParaRPr lang="en-US" sz="2000" dirty="0">
              <a:solidFill>
                <a:schemeClr val="bg1"/>
              </a:solidFill>
              <a:latin typeface="Akrobat ExtraBold" panose="00000900000000000000" pitchFamily="50" charset="0"/>
            </a:endParaRPr>
          </a:p>
          <a:p>
            <a:pPr>
              <a:buClr>
                <a:srgbClr val="23BF6D"/>
              </a:buClr>
              <a:buSzPct val="110000"/>
            </a:pPr>
            <a:r>
              <a:rPr lang="en-US" sz="2000" dirty="0">
                <a:solidFill>
                  <a:srgbClr val="23BF6D"/>
                </a:solidFill>
                <a:latin typeface="Akrobat ExtraBold" panose="00000900000000000000" pitchFamily="50" charset="0"/>
              </a:rPr>
              <a:t>Develop </a:t>
            </a:r>
            <a:r>
              <a:rPr lang="en-US" sz="2000" b="1" dirty="0">
                <a:solidFill>
                  <a:srgbClr val="23BF6D"/>
                </a:solidFill>
                <a:latin typeface="Akrobat ExtraBold" panose="00000900000000000000" pitchFamily="50" charset="0"/>
              </a:rPr>
              <a:t>capacity building </a:t>
            </a:r>
            <a:r>
              <a:rPr lang="en-US" sz="2000" b="1" dirty="0" err="1">
                <a:solidFill>
                  <a:srgbClr val="23BF6D"/>
                </a:solidFill>
                <a:latin typeface="Akrobat ExtraBold" panose="00000900000000000000" pitchFamily="50" charset="0"/>
              </a:rPr>
              <a:t>programmes</a:t>
            </a:r>
            <a:r>
              <a:rPr lang="en-US" sz="2000" dirty="0">
                <a:solidFill>
                  <a:srgbClr val="23BF6D"/>
                </a:solidFill>
                <a:latin typeface="Akrobat ExtraBold" panose="00000900000000000000" pitchFamily="50" charset="0"/>
              </a:rPr>
              <a:t> 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that help all our talents succeed in the global marketplace</a:t>
            </a:r>
          </a:p>
          <a:p>
            <a:pPr>
              <a:buClr>
                <a:srgbClr val="23BF6D"/>
              </a:buClr>
              <a:buSzPct val="110000"/>
            </a:pPr>
            <a:endParaRPr lang="en-US" sz="2000" dirty="0">
              <a:latin typeface="Akrobat ExtraBold" panose="00000900000000000000" pitchFamily="50" charset="0"/>
            </a:endParaRPr>
          </a:p>
          <a:p>
            <a:pPr>
              <a:buClr>
                <a:srgbClr val="23BF6D"/>
              </a:buClr>
              <a:buSzPct val="110000"/>
            </a:pPr>
            <a:endParaRPr lang="en-US" sz="2000" dirty="0">
              <a:latin typeface="Akrobat ExtraBold" panose="00000900000000000000" pitchFamily="50" charset="0"/>
            </a:endParaRPr>
          </a:p>
        </p:txBody>
      </p:sp>
      <p:pic>
        <p:nvPicPr>
          <p:cNvPr id="10" name="Picture 9" descr="A cartoon of a person with ice&#10;&#10;AI-generated content may be incorrect.">
            <a:extLst>
              <a:ext uri="{FF2B5EF4-FFF2-40B4-BE49-F238E27FC236}">
                <a16:creationId xmlns:a16="http://schemas.microsoft.com/office/drawing/2014/main" id="{7D67FB47-BF4E-9532-2AE5-D336F65A6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3734" y="983952"/>
            <a:ext cx="2048265" cy="58740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8545D8-4FF4-7C50-D097-974746FB4F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8925">
            <a:off x="2742672" y="4148956"/>
            <a:ext cx="6840997" cy="63293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8CE4852-CA99-E801-CAC5-5A3C776DD8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9206">
            <a:off x="9053182" y="2763813"/>
            <a:ext cx="1329725" cy="169539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885B742F-74F3-A81D-9F93-808C8691B9D0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8475393-79CD-E146-D09D-F191989EF926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B9D3DE-9200-CB1D-10C1-A13FCE9BB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28E3E821-A054-02E2-9476-ADC8C631DA7E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948" y="2994830"/>
            <a:ext cx="3096910" cy="16323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69176B1-BD53-10BF-CC53-A828BF62D2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454" y="1392195"/>
            <a:ext cx="2240231" cy="119439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66D15A2-9E16-ED90-9690-75CF083D9B1A}"/>
              </a:ext>
            </a:extLst>
          </p:cNvPr>
          <p:cNvGrpSpPr/>
          <p:nvPr/>
        </p:nvGrpSpPr>
        <p:grpSpPr>
          <a:xfrm>
            <a:off x="1496012" y="7710316"/>
            <a:ext cx="2981509" cy="1244348"/>
            <a:chOff x="-4075651" y="8600490"/>
            <a:chExt cx="10485933" cy="5452637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5449BFD-5B1A-90BD-6310-F1F22E765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/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1500"/>
                      </a14:imgEffect>
                      <a14:imgEffect>
                        <a14:saturation sat="2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78540">
              <a:off x="-4030630" y="9409326"/>
              <a:ext cx="6834594" cy="3027958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FAE8CD1-5C1F-6A73-8204-3DD4184408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78540">
              <a:off x="-4075651" y="8600490"/>
              <a:ext cx="10485933" cy="464562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9679DB2-BB5D-72DC-D618-CEA7CEB2A1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4854" y="11162346"/>
              <a:ext cx="2444901" cy="1303514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E8CB6CC-1DBE-6290-F1DC-C218299AC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/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1500"/>
                      </a14:imgEffect>
                      <a14:imgEffect>
                        <a14:saturation sat="2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78540">
              <a:off x="-574951" y="11023640"/>
              <a:ext cx="6838044" cy="3029487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A4F2F21D-D7EA-8858-2442-2E4C4459D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0681" y="8745009"/>
              <a:ext cx="3379972" cy="178159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3DF2161-54D9-E9C4-08A9-8094C41F1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1601" y="9703995"/>
              <a:ext cx="3341602" cy="1781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6128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C6A2F-9C70-3C48-D042-8A3DDEC6D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4C25806-8189-9C8D-5E29-68AA384F5E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91F78BD-6C53-146D-A18D-E0DEFF0A5D54}"/>
              </a:ext>
            </a:extLst>
          </p:cNvPr>
          <p:cNvSpPr/>
          <p:nvPr/>
        </p:nvSpPr>
        <p:spPr>
          <a:xfrm rot="9900000">
            <a:off x="-997659" y="-852318"/>
            <a:ext cx="8562634" cy="8562634"/>
          </a:xfrm>
          <a:prstGeom prst="ellipse">
            <a:avLst/>
          </a:prstGeom>
          <a:gradFill flip="none" rotWithShape="1">
            <a:gsLst>
              <a:gs pos="0">
                <a:srgbClr val="012B63"/>
              </a:gs>
              <a:gs pos="50000">
                <a:srgbClr val="011B3E"/>
              </a:gs>
              <a:gs pos="100000">
                <a:srgbClr val="01224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FDD738D-26A0-E5E1-E2A7-856869B5BB54}"/>
              </a:ext>
            </a:extLst>
          </p:cNvPr>
          <p:cNvSpPr txBox="1">
            <a:spLocks/>
          </p:cNvSpPr>
          <p:nvPr/>
        </p:nvSpPr>
        <p:spPr>
          <a:xfrm>
            <a:off x="1086256" y="1127129"/>
            <a:ext cx="5674468" cy="82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en-US" dirty="0">
                <a:solidFill>
                  <a:srgbClr val="27D77B"/>
                </a:solidFill>
                <a:latin typeface="Akrobat ExtraBold" panose="00000900000000000000" pitchFamily="50" charset="0"/>
              </a:rPr>
              <a:t>Connect</a:t>
            </a:r>
            <a:r>
              <a:rPr lang="en-US" dirty="0">
                <a:solidFill>
                  <a:schemeClr val="bg1"/>
                </a:solidFill>
                <a:latin typeface="Akrobat ExtraBold" panose="00000900000000000000" pitchFamily="50" charset="0"/>
              </a:rPr>
              <a:t> with us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C15C11D-857B-B4B5-ECD8-5D206E8EDE5B}"/>
              </a:ext>
            </a:extLst>
          </p:cNvPr>
          <p:cNvSpPr txBox="1">
            <a:spLocks/>
          </p:cNvSpPr>
          <p:nvPr/>
        </p:nvSpPr>
        <p:spPr>
          <a:xfrm>
            <a:off x="1086255" y="2143504"/>
            <a:ext cx="5674468" cy="1664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buNone/>
            </a:pPr>
            <a:r>
              <a:rPr lang="en-US" sz="3400" dirty="0" err="1">
                <a:solidFill>
                  <a:schemeClr val="bg1"/>
                </a:solidFill>
                <a:latin typeface="Akrobat ExtraBold" panose="00000900000000000000" pitchFamily="50" charset="0"/>
              </a:rPr>
              <a:t>Pamerindo</a:t>
            </a:r>
            <a:r>
              <a:rPr lang="en-US" sz="3400" dirty="0">
                <a:solidFill>
                  <a:schemeClr val="bg1"/>
                </a:solidFill>
                <a:latin typeface="Akrobat ExtraBold" panose="00000900000000000000" pitchFamily="50" charset="0"/>
              </a:rPr>
              <a:t> Indonesia</a:t>
            </a:r>
          </a:p>
          <a:p>
            <a:pPr marL="0" indent="0" algn="l">
              <a:lnSpc>
                <a:spcPct val="120000"/>
              </a:lnSpc>
              <a:buNone/>
            </a:pPr>
            <a: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  <a:t>Menara </a:t>
            </a:r>
            <a:r>
              <a:rPr lang="en-ID" dirty="0" err="1">
                <a:solidFill>
                  <a:schemeClr val="bg1"/>
                </a:solidFill>
                <a:latin typeface="Akrobat" panose="00000600000000000000" pitchFamily="50" charset="0"/>
              </a:rPr>
              <a:t>Jamsostek</a:t>
            </a:r>
            <a: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  <a:t>, Menara Utara </a:t>
            </a:r>
            <a:r>
              <a:rPr lang="en-ID" dirty="0" err="1">
                <a:solidFill>
                  <a:schemeClr val="bg1"/>
                </a:solidFill>
                <a:latin typeface="Akrobat" panose="00000600000000000000" pitchFamily="50" charset="0"/>
              </a:rPr>
              <a:t>Lantai</a:t>
            </a:r>
            <a: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  <a:t> 12 Unit TA-12-04</a:t>
            </a:r>
            <a:b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</a:br>
            <a: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  <a:t>Jl. </a:t>
            </a:r>
            <a:r>
              <a:rPr lang="en-ID" dirty="0" err="1">
                <a:solidFill>
                  <a:schemeClr val="bg1"/>
                </a:solidFill>
                <a:latin typeface="Akrobat" panose="00000600000000000000" pitchFamily="50" charset="0"/>
              </a:rPr>
              <a:t>Jendral</a:t>
            </a:r>
            <a: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Akrobat" panose="00000600000000000000" pitchFamily="50" charset="0"/>
              </a:rPr>
              <a:t>Gatot</a:t>
            </a:r>
            <a: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  <a:t> Subroto No.38 Jakarta 12710, Indonesia</a:t>
            </a:r>
            <a:b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</a:br>
            <a: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  <a:t>Tel.: + 62 21 2525 320</a:t>
            </a:r>
            <a:b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</a:br>
            <a:r>
              <a:rPr lang="en-ID" dirty="0">
                <a:solidFill>
                  <a:schemeClr val="bg1"/>
                </a:solidFill>
                <a:latin typeface="Akrobat" panose="00000600000000000000" pitchFamily="50" charset="0"/>
              </a:rPr>
              <a:t>Fax: + 62 21 2525 032 / 018</a:t>
            </a:r>
            <a:endParaRPr lang="en-US" sz="2400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2F4592A-B818-F314-2C86-091C89EF6156}"/>
              </a:ext>
            </a:extLst>
          </p:cNvPr>
          <p:cNvGrpSpPr/>
          <p:nvPr/>
        </p:nvGrpSpPr>
        <p:grpSpPr>
          <a:xfrm>
            <a:off x="1496012" y="3244563"/>
            <a:ext cx="10981061" cy="5710101"/>
            <a:chOff x="-4075651" y="8600490"/>
            <a:chExt cx="10485933" cy="545263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383C0DB-7604-F87F-9EBC-7477B913A1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500"/>
                      </a14:imgEffect>
                      <a14:imgEffect>
                        <a14:saturation sat="2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78540">
              <a:off x="-4030630" y="9409326"/>
              <a:ext cx="6834594" cy="302795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05F8DFE-85F9-EA42-5F7A-C86EC7032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78540">
              <a:off x="-4075651" y="8600490"/>
              <a:ext cx="10485933" cy="464562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76F1F0E-B281-444C-2390-2E1D9766C6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4854" y="11162346"/>
              <a:ext cx="2444901" cy="13035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D33FB77-E413-38BB-0F63-8CFF29166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500"/>
                      </a14:imgEffect>
                      <a14:imgEffect>
                        <a14:saturation sat="2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78540">
              <a:off x="-574951" y="11023640"/>
              <a:ext cx="6838044" cy="3029487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56781C7-1207-6073-B051-31D9978B6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0681" y="8745009"/>
              <a:ext cx="3379972" cy="1781596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390A182-7353-B6C5-C9AA-55D8B86FC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1601" y="9703995"/>
              <a:ext cx="3341602" cy="1781596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34F3B458-5658-B6B4-E71E-83222189E0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641" y="4028998"/>
            <a:ext cx="1547559" cy="1708831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3DA0AC3-DF40-FDF2-36E4-0A32EF6A75EB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90BE26E3-6CE6-7261-02D1-1D1B7CF8C913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76C742C-B5D3-9598-3D70-7FA749DF2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3928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25A0DD-7E7F-9C02-81E3-852F1EED56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F01413-55F7-7748-617C-D5CF7164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465" y="1452881"/>
            <a:ext cx="3923792" cy="3952238"/>
          </a:xfrm>
        </p:spPr>
        <p:txBody>
          <a:bodyPr>
            <a:normAutofit/>
          </a:bodyPr>
          <a:lstStyle/>
          <a:p>
            <a:r>
              <a:rPr lang="en-US" sz="6600" b="1" dirty="0">
                <a:solidFill>
                  <a:srgbClr val="23BF6D"/>
                </a:solidFill>
                <a:latin typeface="Akrobat ExtraBold" panose="00000900000000000000" pitchFamily="50" charset="0"/>
              </a:rPr>
              <a:t>Strategic </a:t>
            </a:r>
            <a:br>
              <a:rPr lang="en-US" sz="6600" b="1" dirty="0">
                <a:latin typeface="Akrobat ExtraBold" panose="00000900000000000000" pitchFamily="50" charset="0"/>
              </a:rPr>
            </a:br>
            <a:r>
              <a:rPr lang="en-US" sz="66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Leadership </a:t>
            </a:r>
            <a:br>
              <a:rPr lang="en-US" sz="6600" b="1" dirty="0">
                <a:solidFill>
                  <a:schemeClr val="bg1"/>
                </a:solidFill>
                <a:latin typeface="Akrobat ExtraBold" panose="00000900000000000000" pitchFamily="50" charset="0"/>
              </a:rPr>
            </a:br>
            <a:r>
              <a:rPr lang="en-US" sz="66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Approach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81F8E8-DE0D-1B50-F9EE-0A695CCD9CAA}"/>
              </a:ext>
            </a:extLst>
          </p:cNvPr>
          <p:cNvSpPr/>
          <p:nvPr/>
        </p:nvSpPr>
        <p:spPr>
          <a:xfrm>
            <a:off x="1123950" y="6853088"/>
            <a:ext cx="3124200" cy="2195641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Develop </a:t>
            </a:r>
            <a:r>
              <a:rPr lang="en-US" sz="20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skills exchange </a:t>
            </a:r>
            <a:r>
              <a:rPr lang="en-US" sz="2000" b="1" dirty="0" err="1">
                <a:solidFill>
                  <a:schemeClr val="bg1"/>
                </a:solidFill>
                <a:latin typeface="Akrobat ExtraBold" panose="00000900000000000000" pitchFamily="50" charset="0"/>
              </a:rPr>
              <a:t>programmes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 between exhibition industry players in the developed and emerging A20 economies</a:t>
            </a:r>
          </a:p>
          <a:p>
            <a:pPr algn="ctr"/>
            <a:endParaRPr lang="en-US" sz="2000" dirty="0">
              <a:latin typeface="Akrobat ExtraBold" panose="00000900000000000000" pitchFamily="50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FA4EE48-13E3-A76E-A1C9-E921E39F0EF8}"/>
              </a:ext>
            </a:extLst>
          </p:cNvPr>
          <p:cNvSpPr/>
          <p:nvPr/>
        </p:nvSpPr>
        <p:spPr>
          <a:xfrm>
            <a:off x="4533900" y="6853087"/>
            <a:ext cx="3124200" cy="2195641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Create </a:t>
            </a:r>
            <a:r>
              <a:rPr lang="en-US" sz="20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mentorship networks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 connecting established Asian businesses with startups and SMEs</a:t>
            </a:r>
          </a:p>
          <a:p>
            <a:pPr algn="ctr"/>
            <a:endParaRPr lang="en-US" sz="2000" dirty="0">
              <a:latin typeface="Akrobat ExtraBold" panose="00000900000000000000" pitchFamily="50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1FDDC02-6D29-08B5-DCAE-E69A8237ACA2}"/>
              </a:ext>
            </a:extLst>
          </p:cNvPr>
          <p:cNvSpPr/>
          <p:nvPr/>
        </p:nvSpPr>
        <p:spPr>
          <a:xfrm>
            <a:off x="7943850" y="6853087"/>
            <a:ext cx="3124200" cy="2195641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Share best practices 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to facilitate </a:t>
            </a:r>
            <a:r>
              <a:rPr lang="en-US" sz="2000" u="sng" dirty="0">
                <a:solidFill>
                  <a:schemeClr val="bg1"/>
                </a:solidFill>
                <a:latin typeface="Akrobat ExtraBold" panose="00000900000000000000" pitchFamily="50" charset="0"/>
              </a:rPr>
              <a:t>new technology initiatives 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and </a:t>
            </a:r>
            <a:r>
              <a:rPr lang="en-US" sz="2000" u="sng" dirty="0">
                <a:solidFill>
                  <a:schemeClr val="bg1"/>
                </a:solidFill>
                <a:latin typeface="Akrobat ExtraBold" panose="00000900000000000000" pitchFamily="50" charset="0"/>
              </a:rPr>
              <a:t>sustainable event practices</a:t>
            </a:r>
          </a:p>
          <a:p>
            <a:pPr algn="ctr"/>
            <a:endParaRPr lang="en-US" sz="2000" dirty="0">
              <a:latin typeface="Akrobat ExtraBold" panose="00000900000000000000" pitchFamily="50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67ADDC1-3EB7-CFA1-E052-75A64A749F44}"/>
              </a:ext>
            </a:extLst>
          </p:cNvPr>
          <p:cNvSpPr/>
          <p:nvPr/>
        </p:nvSpPr>
        <p:spPr>
          <a:xfrm rot="16018167">
            <a:off x="386783" y="404752"/>
            <a:ext cx="631658" cy="631658"/>
          </a:xfrm>
          <a:prstGeom prst="ellipse">
            <a:avLst/>
          </a:prstGeom>
          <a:gradFill flip="none" rotWithShape="1">
            <a:gsLst>
              <a:gs pos="0">
                <a:srgbClr val="23BF6D"/>
              </a:gs>
              <a:gs pos="50000">
                <a:srgbClr val="20B065"/>
              </a:gs>
              <a:gs pos="100000">
                <a:srgbClr val="011B3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B57C64B-2BEC-865F-F4CF-6B2E31D60B15}"/>
              </a:ext>
            </a:extLst>
          </p:cNvPr>
          <p:cNvSpPr/>
          <p:nvPr/>
        </p:nvSpPr>
        <p:spPr>
          <a:xfrm rot="7200000">
            <a:off x="1214937" y="471997"/>
            <a:ext cx="497170" cy="497170"/>
          </a:xfrm>
          <a:prstGeom prst="ellipse">
            <a:avLst/>
          </a:prstGeom>
          <a:gradFill flip="none" rotWithShape="1">
            <a:gsLst>
              <a:gs pos="0">
                <a:srgbClr val="23BF6D"/>
              </a:gs>
              <a:gs pos="50000">
                <a:srgbClr val="20B065"/>
              </a:gs>
              <a:gs pos="100000">
                <a:srgbClr val="011B3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DDFAC7A-4BFF-709C-1B2D-9D7B6FE2B8C8}"/>
              </a:ext>
            </a:extLst>
          </p:cNvPr>
          <p:cNvSpPr/>
          <p:nvPr/>
        </p:nvSpPr>
        <p:spPr>
          <a:xfrm rot="1618167">
            <a:off x="1882092" y="553960"/>
            <a:ext cx="333246" cy="333246"/>
          </a:xfrm>
          <a:prstGeom prst="ellipse">
            <a:avLst/>
          </a:prstGeom>
          <a:gradFill flip="none" rotWithShape="1">
            <a:gsLst>
              <a:gs pos="0">
                <a:srgbClr val="23BF6D"/>
              </a:gs>
              <a:gs pos="50000">
                <a:srgbClr val="20B065"/>
              </a:gs>
              <a:gs pos="100000">
                <a:srgbClr val="011B3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450A771-55A4-0CDC-82CA-DC5CA7EB15B2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EF29D16-0031-E488-80B0-A3194A38E59F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552EC1-3AA3-8442-9C69-A3A4CA485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C4ACF5CB-D5D8-BBE8-F3B0-9C322C95B3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9688" y="1193186"/>
            <a:ext cx="6337088" cy="494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02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A4C244-3B99-634B-E1DF-1184BA7D78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F97FD2-6360-2A5F-A8B5-B4BBD1949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0470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23BF6D"/>
                </a:solidFill>
                <a:latin typeface="Akrobat ExtraBold" panose="00000900000000000000" pitchFamily="50" charset="0"/>
              </a:rPr>
              <a:t>Driving Collaborative Effort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DD1A7B-606C-3221-AF52-B1D6C747E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004"/>
            <a:ext cx="10515600" cy="595312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Foster Knowledge Transfer and Capacity Building</a:t>
            </a:r>
            <a:endParaRPr lang="en-US" dirty="0">
              <a:solidFill>
                <a:schemeClr val="bg1"/>
              </a:solidFill>
              <a:latin typeface="Akrobat ExtraBold" panose="00000900000000000000" pitchFamily="50" charset="0"/>
            </a:endParaRPr>
          </a:p>
          <a:p>
            <a:endParaRPr lang="en-US" dirty="0">
              <a:solidFill>
                <a:schemeClr val="bg1"/>
              </a:solidFill>
              <a:latin typeface="Akrobat ExtraBold" panose="00000900000000000000" pitchFamily="50" charset="0"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  <a:latin typeface="Akrobat ExtraBold" panose="00000900000000000000" pitchFamily="50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A640AD6-164F-89F5-872A-15339E593631}"/>
              </a:ext>
            </a:extLst>
          </p:cNvPr>
          <p:cNvSpPr/>
          <p:nvPr/>
        </p:nvSpPr>
        <p:spPr>
          <a:xfrm>
            <a:off x="1123950" y="2804161"/>
            <a:ext cx="3124200" cy="4216400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11B3E"/>
                </a:solidFill>
                <a:latin typeface="Akrobat ExtraBold" panose="00000900000000000000" pitchFamily="50" charset="0"/>
              </a:rPr>
              <a:t>Develop </a:t>
            </a:r>
            <a:r>
              <a:rPr lang="en-US" sz="2000" b="1" dirty="0">
                <a:solidFill>
                  <a:srgbClr val="011B3E"/>
                </a:solidFill>
                <a:latin typeface="Akrobat ExtraBold" panose="00000900000000000000" pitchFamily="50" charset="0"/>
              </a:rPr>
              <a:t>skills exchange </a:t>
            </a:r>
            <a:r>
              <a:rPr lang="en-US" sz="2000" b="1" dirty="0" err="1">
                <a:solidFill>
                  <a:srgbClr val="011B3E"/>
                </a:solidFill>
                <a:latin typeface="Akrobat ExtraBold" panose="00000900000000000000" pitchFamily="50" charset="0"/>
              </a:rPr>
              <a:t>programmes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 between exhibition industry players in the developed and emerging A20 economies</a:t>
            </a:r>
          </a:p>
          <a:p>
            <a:pPr algn="ctr"/>
            <a:endParaRPr lang="en-US" sz="2000" dirty="0">
              <a:latin typeface="Akrobat ExtraBold" panose="00000900000000000000" pitchFamily="50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689F39A-7397-A2ED-B400-AB0AA3FBDAB5}"/>
              </a:ext>
            </a:extLst>
          </p:cNvPr>
          <p:cNvSpPr/>
          <p:nvPr/>
        </p:nvSpPr>
        <p:spPr>
          <a:xfrm>
            <a:off x="4533900" y="2804160"/>
            <a:ext cx="3124200" cy="4216400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11B3E"/>
                </a:solidFill>
                <a:latin typeface="Akrobat ExtraBold" panose="00000900000000000000" pitchFamily="50" charset="0"/>
              </a:rPr>
              <a:t>Create </a:t>
            </a:r>
            <a:r>
              <a:rPr lang="en-US" sz="2000" b="1" dirty="0">
                <a:solidFill>
                  <a:srgbClr val="011B3E"/>
                </a:solidFill>
                <a:latin typeface="Akrobat ExtraBold" panose="00000900000000000000" pitchFamily="50" charset="0"/>
              </a:rPr>
              <a:t>mentorship networks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 connecting established Asian businesses with startups and SMEs</a:t>
            </a:r>
          </a:p>
          <a:p>
            <a:pPr algn="ctr"/>
            <a:endParaRPr lang="en-US" sz="2000" dirty="0">
              <a:latin typeface="Akrobat ExtraBold" panose="00000900000000000000" pitchFamily="50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2B26B80-043D-E08E-5C9F-BA5130280EFC}"/>
              </a:ext>
            </a:extLst>
          </p:cNvPr>
          <p:cNvSpPr/>
          <p:nvPr/>
        </p:nvSpPr>
        <p:spPr>
          <a:xfrm>
            <a:off x="7943850" y="2804160"/>
            <a:ext cx="3124200" cy="4216400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11B3E"/>
                </a:solidFill>
                <a:latin typeface="Akrobat ExtraBold" panose="00000900000000000000" pitchFamily="50" charset="0"/>
              </a:rPr>
              <a:t>Share best practices 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to facilitate </a:t>
            </a:r>
            <a:r>
              <a:rPr lang="en-US" sz="2000" u="sng" dirty="0">
                <a:solidFill>
                  <a:schemeClr val="bg1"/>
                </a:solidFill>
                <a:latin typeface="Akrobat ExtraBold" panose="00000900000000000000" pitchFamily="50" charset="0"/>
              </a:rPr>
              <a:t>new technology initiatives 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and </a:t>
            </a:r>
            <a:r>
              <a:rPr lang="en-US" sz="2000" u="sng" dirty="0">
                <a:solidFill>
                  <a:schemeClr val="bg1"/>
                </a:solidFill>
                <a:latin typeface="Akrobat ExtraBold" panose="00000900000000000000" pitchFamily="50" charset="0"/>
              </a:rPr>
              <a:t>sustainable event practices</a:t>
            </a:r>
          </a:p>
          <a:p>
            <a:pPr algn="ctr"/>
            <a:endParaRPr lang="en-US" sz="2000" dirty="0">
              <a:latin typeface="Akrobat ExtraBold" panose="00000900000000000000" pitchFamily="50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D0EA0E-2FF9-0910-E794-DB35FC5705E4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A54BEAB-72EA-8DB2-D70E-3BA766979503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F8E894F-0657-5E83-F801-8B080B65E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5FCAA54-99B3-B1DD-3A17-1313454FDAEF}"/>
              </a:ext>
            </a:extLst>
          </p:cNvPr>
          <p:cNvSpPr txBox="1"/>
          <p:nvPr/>
        </p:nvSpPr>
        <p:spPr>
          <a:xfrm>
            <a:off x="367541" y="397890"/>
            <a:ext cx="61569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23BF6D"/>
                </a:solidFill>
                <a:latin typeface="Akrobat ExtraBold" panose="00000900000000000000" pitchFamily="50" charset="0"/>
              </a:rPr>
              <a:t>Strategic </a:t>
            </a:r>
            <a:r>
              <a:rPr lang="en-US" sz="11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Leadership Approach</a:t>
            </a:r>
            <a:endParaRPr lang="en-US" sz="11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7358642-70D4-067E-3969-367D068462DF}"/>
              </a:ext>
            </a:extLst>
          </p:cNvPr>
          <p:cNvGrpSpPr/>
          <p:nvPr/>
        </p:nvGrpSpPr>
        <p:grpSpPr>
          <a:xfrm>
            <a:off x="2061527" y="2353469"/>
            <a:ext cx="1249046" cy="1249046"/>
            <a:chOff x="2061527" y="2353469"/>
            <a:chExt cx="1249046" cy="124904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7ECA842-65BB-1FDF-D012-2C3E9FFC9E60}"/>
                </a:ext>
              </a:extLst>
            </p:cNvPr>
            <p:cNvSpPr/>
            <p:nvPr/>
          </p:nvSpPr>
          <p:spPr>
            <a:xfrm>
              <a:off x="2061527" y="2353469"/>
              <a:ext cx="1249046" cy="1249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Artificial Intelligence with solid fill">
              <a:extLst>
                <a:ext uri="{FF2B5EF4-FFF2-40B4-BE49-F238E27FC236}">
                  <a16:creationId xmlns:a16="http://schemas.microsoft.com/office/drawing/2014/main" id="{70FA1FE4-F283-C754-9143-5B6C8CBD8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28850" y="2521142"/>
              <a:ext cx="914400" cy="9144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00FC242-4EB4-86FC-EEBC-43671079DEE9}"/>
              </a:ext>
            </a:extLst>
          </p:cNvPr>
          <p:cNvGrpSpPr/>
          <p:nvPr/>
        </p:nvGrpSpPr>
        <p:grpSpPr>
          <a:xfrm>
            <a:off x="5471477" y="2366724"/>
            <a:ext cx="1249046" cy="1249046"/>
            <a:chOff x="5471477" y="2366724"/>
            <a:chExt cx="1249046" cy="124904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E2F840D-23F5-EB8B-757D-39A4CC7AE916}"/>
                </a:ext>
              </a:extLst>
            </p:cNvPr>
            <p:cNvSpPr/>
            <p:nvPr/>
          </p:nvSpPr>
          <p:spPr>
            <a:xfrm>
              <a:off x="5471477" y="2366724"/>
              <a:ext cx="1249046" cy="1249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Social network with solid fill">
              <a:extLst>
                <a:ext uri="{FF2B5EF4-FFF2-40B4-BE49-F238E27FC236}">
                  <a16:creationId xmlns:a16="http://schemas.microsoft.com/office/drawing/2014/main" id="{3148C721-CE3F-BFAB-DC85-677466EDC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38800" y="2493367"/>
              <a:ext cx="914400" cy="9144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4C18E4D-EE1D-B318-1FC1-BF3DED56719C}"/>
              </a:ext>
            </a:extLst>
          </p:cNvPr>
          <p:cNvGrpSpPr/>
          <p:nvPr/>
        </p:nvGrpSpPr>
        <p:grpSpPr>
          <a:xfrm>
            <a:off x="8881429" y="2353469"/>
            <a:ext cx="1249046" cy="1249046"/>
            <a:chOff x="8881429" y="2353469"/>
            <a:chExt cx="1249046" cy="124904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A09A7DE-9C39-4A8D-9213-0A16B543E9F2}"/>
                </a:ext>
              </a:extLst>
            </p:cNvPr>
            <p:cNvSpPr/>
            <p:nvPr/>
          </p:nvSpPr>
          <p:spPr>
            <a:xfrm>
              <a:off x="8881429" y="2353469"/>
              <a:ext cx="1249046" cy="1249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Internet Of Things with solid fill">
              <a:extLst>
                <a:ext uri="{FF2B5EF4-FFF2-40B4-BE49-F238E27FC236}">
                  <a16:creationId xmlns:a16="http://schemas.microsoft.com/office/drawing/2014/main" id="{4146F623-D740-E244-D55C-55A97C21E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048750" y="2506503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9518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D1DA6-9794-8570-5D7F-D974F2029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05010DA-8AA9-D1FF-4BD7-23069F3EF68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EEEB54C-6346-4623-CFA0-2824E9B7D866}"/>
              </a:ext>
            </a:extLst>
          </p:cNvPr>
          <p:cNvSpPr/>
          <p:nvPr/>
        </p:nvSpPr>
        <p:spPr>
          <a:xfrm rot="10800000">
            <a:off x="1308298" y="1731924"/>
            <a:ext cx="9435902" cy="9435902"/>
          </a:xfrm>
          <a:prstGeom prst="ellipse">
            <a:avLst/>
          </a:prstGeom>
          <a:gradFill flip="none" rotWithShape="1">
            <a:gsLst>
              <a:gs pos="0">
                <a:srgbClr val="23BF6D"/>
              </a:gs>
              <a:gs pos="50000">
                <a:srgbClr val="20B065"/>
              </a:gs>
              <a:gs pos="100000">
                <a:srgbClr val="011B3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974BBD-E018-2D86-D4FD-EF59BC78F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04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23BF6D"/>
                </a:solidFill>
                <a:latin typeface="Akrobat ExtraBold" panose="00000900000000000000" pitchFamily="50" charset="0"/>
              </a:rPr>
              <a:t>Sharing Best Practices: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85B7D-BC67-0085-0620-EB4CBBA6B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478" y="1625004"/>
            <a:ext cx="10515600" cy="5953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chemeClr val="bg1"/>
                </a:solidFill>
                <a:latin typeface="Akrobat ExtraBold" panose="00000900000000000000" pitchFamily="50" charset="0"/>
              </a:rPr>
              <a:t>The Power of Responsible AI in Exhibitions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29B1270-632B-53E8-CF5B-37C39C78D057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05A42E6-8CE0-08FF-F791-343E6D7F4B66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DA0D192-2C96-FB1E-F72C-8E0AD2F55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E052E23-B8CD-E53F-9FD7-5805022F1FA9}"/>
              </a:ext>
            </a:extLst>
          </p:cNvPr>
          <p:cNvSpPr txBox="1"/>
          <p:nvPr/>
        </p:nvSpPr>
        <p:spPr>
          <a:xfrm>
            <a:off x="367541" y="397890"/>
            <a:ext cx="61569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23BF6D"/>
                </a:solidFill>
                <a:latin typeface="Akrobat ExtraBold" panose="00000900000000000000" pitchFamily="50" charset="0"/>
              </a:rPr>
              <a:t>Strategic </a:t>
            </a:r>
            <a:r>
              <a:rPr lang="en-US" sz="11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Leadership Approach</a:t>
            </a:r>
            <a:endParaRPr lang="en-US" sz="11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B40716D-B510-8FCA-F34E-B660514D46D9}"/>
              </a:ext>
            </a:extLst>
          </p:cNvPr>
          <p:cNvSpPr/>
          <p:nvPr/>
        </p:nvSpPr>
        <p:spPr>
          <a:xfrm>
            <a:off x="838200" y="4468188"/>
            <a:ext cx="4844704" cy="764808"/>
          </a:xfrm>
          <a:prstGeom prst="roundRect">
            <a:avLst>
              <a:gd name="adj" fmla="val 5464"/>
            </a:avLst>
          </a:prstGeom>
          <a:solidFill>
            <a:srgbClr val="01224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krobat ExtraBold" panose="00000900000000000000" pitchFamily="50" charset="0"/>
              </a:rPr>
              <a:t>AI as an Enabler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F43E818-B0B4-3FFF-3079-27D20BD9A6CF}"/>
              </a:ext>
            </a:extLst>
          </p:cNvPr>
          <p:cNvGrpSpPr/>
          <p:nvPr/>
        </p:nvGrpSpPr>
        <p:grpSpPr>
          <a:xfrm>
            <a:off x="2583026" y="3002456"/>
            <a:ext cx="1351313" cy="1351312"/>
            <a:chOff x="8881429" y="2353469"/>
            <a:chExt cx="1249046" cy="124904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3B0C97D-D398-145A-997C-536C732199C4}"/>
                </a:ext>
              </a:extLst>
            </p:cNvPr>
            <p:cNvSpPr/>
            <p:nvPr/>
          </p:nvSpPr>
          <p:spPr>
            <a:xfrm>
              <a:off x="8881429" y="2353469"/>
              <a:ext cx="1249046" cy="1249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14" name="Graphic 13" descr="Internet Of Things with solid fill">
              <a:extLst>
                <a:ext uri="{FF2B5EF4-FFF2-40B4-BE49-F238E27FC236}">
                  <a16:creationId xmlns:a16="http://schemas.microsoft.com/office/drawing/2014/main" id="{2156F4FA-B702-A867-0535-4F2C0A89E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048750" y="2506503"/>
              <a:ext cx="914400" cy="914400"/>
            </a:xfrm>
            <a:prstGeom prst="rect">
              <a:avLst/>
            </a:prstGeom>
          </p:spPr>
        </p:pic>
      </p:grpSp>
      <p:pic>
        <p:nvPicPr>
          <p:cNvPr id="17" name="Recording 2025-11-03 210927.mp4_Slide 4_REV">
            <a:hlinkClick r:id="" action="ppaction://media"/>
            <a:extLst>
              <a:ext uri="{FF2B5EF4-FFF2-40B4-BE49-F238E27FC236}">
                <a16:creationId xmlns:a16="http://schemas.microsoft.com/office/drawing/2014/main" id="{F825174F-86C7-DD08-3628-20AFDCC85D7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 l="21909" r="1191"/>
          <a:stretch>
            <a:fillRect/>
          </a:stretch>
        </p:blipFill>
        <p:spPr>
          <a:xfrm>
            <a:off x="6314723" y="2569126"/>
            <a:ext cx="5122394" cy="355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819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5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3CBB30-C609-BEFE-A953-6715237CC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98D755-23B3-5217-E33E-F13EA792A7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CCB9C10-543F-87CE-5502-B43AA1DF8A03}"/>
              </a:ext>
            </a:extLst>
          </p:cNvPr>
          <p:cNvSpPr/>
          <p:nvPr/>
        </p:nvSpPr>
        <p:spPr>
          <a:xfrm rot="12489078">
            <a:off x="-895077" y="-852317"/>
            <a:ext cx="8562634" cy="8562634"/>
          </a:xfrm>
          <a:prstGeom prst="ellipse">
            <a:avLst/>
          </a:prstGeom>
          <a:gradFill flip="none" rotWithShape="1">
            <a:gsLst>
              <a:gs pos="0">
                <a:srgbClr val="012B63"/>
              </a:gs>
              <a:gs pos="50000">
                <a:srgbClr val="011B3E"/>
              </a:gs>
              <a:gs pos="100000">
                <a:srgbClr val="01224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35948B-B03A-86F7-0049-B5514E73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04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23BF6D"/>
                </a:solidFill>
                <a:latin typeface="Akrobat ExtraBold" panose="00000900000000000000" pitchFamily="50" charset="0"/>
              </a:rPr>
              <a:t>Sharing Best Practices: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38730-D462-B7BE-301B-CC68DF6EE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5956"/>
            <a:ext cx="10515600" cy="5953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chemeClr val="bg1"/>
                </a:solidFill>
                <a:latin typeface="Akrobat ExtraBold" panose="00000900000000000000" pitchFamily="50" charset="0"/>
              </a:rPr>
              <a:t>The Power of Responsible AI in Exhibitions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C878DA-E565-112B-17FF-CA9B894F80F6}"/>
              </a:ext>
            </a:extLst>
          </p:cNvPr>
          <p:cNvSpPr/>
          <p:nvPr/>
        </p:nvSpPr>
        <p:spPr>
          <a:xfrm>
            <a:off x="6096000" y="2506503"/>
            <a:ext cx="5257800" cy="595312"/>
          </a:xfrm>
          <a:prstGeom prst="roundRect">
            <a:avLst>
              <a:gd name="adj" fmla="val 2867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krobat ExtraBold" panose="00000900000000000000" pitchFamily="50" charset="0"/>
              </a:rPr>
              <a:t>Our Commitment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66B5766-FB16-C15A-FCEC-70A6354594C3}"/>
              </a:ext>
            </a:extLst>
          </p:cNvPr>
          <p:cNvSpPr/>
          <p:nvPr/>
        </p:nvSpPr>
        <p:spPr>
          <a:xfrm>
            <a:off x="838200" y="2506504"/>
            <a:ext cx="5096078" cy="595312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krobat ExtraBold" panose="00000900000000000000" pitchFamily="50" charset="0"/>
              </a:rPr>
              <a:t>AI as an Enabler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C1E17E6-793A-D52D-C3F9-BC2DDC43997A}"/>
              </a:ext>
            </a:extLst>
          </p:cNvPr>
          <p:cNvSpPr txBox="1">
            <a:spLocks/>
          </p:cNvSpPr>
          <p:nvPr/>
        </p:nvSpPr>
        <p:spPr>
          <a:xfrm>
            <a:off x="1075944" y="3336687"/>
            <a:ext cx="4629912" cy="2930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err="1">
                <a:solidFill>
                  <a:schemeClr val="bg1"/>
                </a:solidFill>
                <a:latin typeface="Akrobat Bold" panose="00000800000000000000" pitchFamily="50" charset="0"/>
              </a:rPr>
              <a:t>Personalised</a:t>
            </a: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 event journeys tailored to each visitor's interests and objectives</a:t>
            </a:r>
          </a:p>
          <a:p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Intelligent matchmaking &amp; networking connecting the right people across A20 economies</a:t>
            </a:r>
          </a:p>
          <a:p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Real-time insights providing actionable data for exhibitors and </a:t>
            </a:r>
            <a:r>
              <a:rPr lang="en-US" sz="1800" dirty="0" err="1">
                <a:solidFill>
                  <a:schemeClr val="bg1"/>
                </a:solidFill>
                <a:latin typeface="Akrobat Bold" panose="00000800000000000000" pitchFamily="50" charset="0"/>
              </a:rPr>
              <a:t>organisers</a:t>
            </a:r>
            <a:endParaRPr lang="en-US" sz="1800" dirty="0">
              <a:solidFill>
                <a:schemeClr val="bg1"/>
              </a:solidFill>
              <a:latin typeface="Akrobat Bold" panose="00000800000000000000" pitchFamily="50" charset="0"/>
            </a:endParaRPr>
          </a:p>
          <a:p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Automated content curation delivering relevant information at the right moment</a:t>
            </a: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  <a:latin typeface="Akrobat Bold" panose="00000800000000000000" pitchFamily="50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2E7D995-5F46-D310-81B3-A445A968B815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CACFE39-6828-F187-A4DE-F492176C4CB7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32FF52C-5C64-5C03-BFF5-C51FB84EF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50F691D-1526-EF10-AC49-16973BD2495B}"/>
              </a:ext>
            </a:extLst>
          </p:cNvPr>
          <p:cNvSpPr txBox="1"/>
          <p:nvPr/>
        </p:nvSpPr>
        <p:spPr>
          <a:xfrm>
            <a:off x="367541" y="397890"/>
            <a:ext cx="61569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23BF6D"/>
                </a:solidFill>
                <a:latin typeface="Akrobat ExtraBold" panose="00000900000000000000" pitchFamily="50" charset="0"/>
              </a:rPr>
              <a:t>Strategic </a:t>
            </a:r>
            <a:r>
              <a:rPr lang="en-US" sz="11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Leadership Approach</a:t>
            </a:r>
            <a:endParaRPr lang="en-US" sz="1100" dirty="0"/>
          </a:p>
        </p:txBody>
      </p:sp>
      <p:pic>
        <p:nvPicPr>
          <p:cNvPr id="5" name="Recording 2025-11-03 212355.mp4_slide 5_REV">
            <a:hlinkClick r:id="" action="ppaction://media"/>
            <a:extLst>
              <a:ext uri="{FF2B5EF4-FFF2-40B4-BE49-F238E27FC236}">
                <a16:creationId xmlns:a16="http://schemas.microsoft.com/office/drawing/2014/main" id="{50B8539A-3028-CFA6-F85A-79CEB961F1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21548"/>
          <a:stretch>
            <a:fillRect/>
          </a:stretch>
        </p:blipFill>
        <p:spPr>
          <a:xfrm>
            <a:off x="6096000" y="2506503"/>
            <a:ext cx="5460377" cy="372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380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40173-BD9E-51CF-9231-280559587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0A1D468-9B45-E93E-6CCC-6C904C2D1B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7A52BFC-8044-E17F-F185-B8F3953EBA02}"/>
              </a:ext>
            </a:extLst>
          </p:cNvPr>
          <p:cNvSpPr/>
          <p:nvPr/>
        </p:nvSpPr>
        <p:spPr>
          <a:xfrm rot="503728">
            <a:off x="4443583" y="-852317"/>
            <a:ext cx="8562634" cy="8562634"/>
          </a:xfrm>
          <a:prstGeom prst="ellipse">
            <a:avLst/>
          </a:prstGeom>
          <a:gradFill flip="none" rotWithShape="1">
            <a:gsLst>
              <a:gs pos="0">
                <a:srgbClr val="012B63"/>
              </a:gs>
              <a:gs pos="50000">
                <a:srgbClr val="011B3E"/>
              </a:gs>
              <a:gs pos="100000">
                <a:srgbClr val="01224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99748A-0A2A-F79F-513D-D63EBF40B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04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23BF6D"/>
                </a:solidFill>
                <a:latin typeface="Akrobat ExtraBold" panose="00000900000000000000" pitchFamily="50" charset="0"/>
              </a:rPr>
              <a:t>Sharing Best Practices: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10093-512E-72EC-78E0-FA51B0EEC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5004"/>
            <a:ext cx="10515600" cy="5953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chemeClr val="bg1"/>
                </a:solidFill>
                <a:latin typeface="Akrobat ExtraBold" panose="00000900000000000000" pitchFamily="50" charset="0"/>
              </a:rPr>
              <a:t>The Power of Responsible AI in Exhibitions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61561F3-E2D7-91E7-FC1F-D303C2ADCD6D}"/>
              </a:ext>
            </a:extLst>
          </p:cNvPr>
          <p:cNvSpPr/>
          <p:nvPr/>
        </p:nvSpPr>
        <p:spPr>
          <a:xfrm>
            <a:off x="838200" y="2506504"/>
            <a:ext cx="5096078" cy="595312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krobat ExtraBold" panose="00000900000000000000" pitchFamily="50" charset="0"/>
              </a:rPr>
              <a:t>AI as an Enabler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1D2A689-C7A4-FCD5-7A3F-3A431E0D9041}"/>
              </a:ext>
            </a:extLst>
          </p:cNvPr>
          <p:cNvSpPr/>
          <p:nvPr/>
        </p:nvSpPr>
        <p:spPr>
          <a:xfrm>
            <a:off x="6096000" y="2506503"/>
            <a:ext cx="5257800" cy="595312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krobat ExtraBold" panose="00000900000000000000" pitchFamily="50" charset="0"/>
              </a:rPr>
              <a:t>Our Commitment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194CFF-3DDC-000E-2B65-7D3FA10F0BE0}"/>
              </a:ext>
            </a:extLst>
          </p:cNvPr>
          <p:cNvSpPr txBox="1">
            <a:spLocks/>
          </p:cNvSpPr>
          <p:nvPr/>
        </p:nvSpPr>
        <p:spPr>
          <a:xfrm>
            <a:off x="1075944" y="3336687"/>
            <a:ext cx="4629912" cy="2930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23BF6D"/>
              </a:buClr>
            </a:pP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Automated content curation delivering relevant information at the right moment</a:t>
            </a:r>
          </a:p>
          <a:p>
            <a:pPr>
              <a:buClr>
                <a:srgbClr val="23BF6D"/>
              </a:buClr>
            </a:pPr>
            <a:r>
              <a:rPr lang="en-US" sz="1800" dirty="0" err="1">
                <a:solidFill>
                  <a:schemeClr val="bg1"/>
                </a:solidFill>
                <a:latin typeface="Akrobat Bold" panose="00000800000000000000" pitchFamily="50" charset="0"/>
              </a:rPr>
              <a:t>Personalised</a:t>
            </a: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 event journeys tailored to each visitor's interests and objectives</a:t>
            </a:r>
          </a:p>
          <a:p>
            <a:pPr>
              <a:buClr>
                <a:srgbClr val="23BF6D"/>
              </a:buClr>
            </a:pP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Intelligent matchmaking &amp; networking connecting the right people across A20 economies</a:t>
            </a:r>
          </a:p>
          <a:p>
            <a:pPr>
              <a:buClr>
                <a:srgbClr val="23BF6D"/>
              </a:buClr>
            </a:pP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Real-time insights providing actionable data for exhibitors and </a:t>
            </a:r>
            <a:r>
              <a:rPr lang="en-US" sz="1800" dirty="0" err="1">
                <a:solidFill>
                  <a:schemeClr val="bg1"/>
                </a:solidFill>
                <a:latin typeface="Akrobat Bold" panose="00000800000000000000" pitchFamily="50" charset="0"/>
              </a:rPr>
              <a:t>organisers</a:t>
            </a:r>
            <a:endParaRPr lang="en-US" sz="1800" dirty="0">
              <a:solidFill>
                <a:schemeClr val="bg1"/>
              </a:solidFill>
              <a:latin typeface="Akrobat Bold" panose="00000800000000000000" pitchFamily="50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166F530-3F16-DF13-6EC0-B802ABFCB4E2}"/>
              </a:ext>
            </a:extLst>
          </p:cNvPr>
          <p:cNvSpPr txBox="1">
            <a:spLocks/>
          </p:cNvSpPr>
          <p:nvPr/>
        </p:nvSpPr>
        <p:spPr>
          <a:xfrm>
            <a:off x="6409944" y="3336686"/>
            <a:ext cx="4629912" cy="29308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23BF6D"/>
              </a:buClr>
            </a:pP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Protect intellectual property ensuring secure data handling and privacy protection</a:t>
            </a:r>
          </a:p>
          <a:p>
            <a:pPr>
              <a:buClr>
                <a:srgbClr val="23BF6D"/>
              </a:buClr>
            </a:pP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Ethical guidelines &amp; boundaries maintaining transparency in AI decision-making</a:t>
            </a:r>
          </a:p>
          <a:p>
            <a:pPr>
              <a:buClr>
                <a:srgbClr val="23BF6D"/>
              </a:buClr>
            </a:pP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Genuine value focus </a:t>
            </a:r>
            <a:r>
              <a:rPr lang="en-US" sz="1800" dirty="0" err="1">
                <a:solidFill>
                  <a:schemeClr val="bg1"/>
                </a:solidFill>
                <a:latin typeface="Akrobat Bold" panose="00000800000000000000" pitchFamily="50" charset="0"/>
              </a:rPr>
              <a:t>prioritising</a:t>
            </a: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 meaningful connections over quantity metrics</a:t>
            </a:r>
          </a:p>
          <a:p>
            <a:pPr>
              <a:buClr>
                <a:srgbClr val="23BF6D"/>
              </a:buClr>
            </a:pPr>
            <a:r>
              <a:rPr lang="en-US" sz="1800" dirty="0">
                <a:solidFill>
                  <a:schemeClr val="bg1"/>
                </a:solidFill>
                <a:latin typeface="Akrobat Bold" panose="00000800000000000000" pitchFamily="50" charset="0"/>
              </a:rPr>
              <a:t>Continuous responsible learning adapting AI systems based on user feedback and outcomes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026C14C-1590-E161-4F03-C0CA8431D55D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66558B9-3A42-78DC-E090-580E9E39E675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B24ECC-278C-F323-E154-6A8DB3E19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665870E-7317-07B4-E13A-B0E6DCCC7BA5}"/>
              </a:ext>
            </a:extLst>
          </p:cNvPr>
          <p:cNvSpPr txBox="1"/>
          <p:nvPr/>
        </p:nvSpPr>
        <p:spPr>
          <a:xfrm>
            <a:off x="367541" y="397890"/>
            <a:ext cx="61569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23BF6D"/>
                </a:solidFill>
                <a:latin typeface="Akrobat ExtraBold" panose="00000900000000000000" pitchFamily="50" charset="0"/>
              </a:rPr>
              <a:t>Strategic </a:t>
            </a:r>
            <a:r>
              <a:rPr lang="en-US" sz="11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Leadership Approach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535832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AD1B6-3DCD-47AC-8085-6250AAD64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77F9F2-51F8-E64D-07A8-61BF3E83AA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CAA59F3-9FF5-D9AC-913A-925117F06576}"/>
              </a:ext>
            </a:extLst>
          </p:cNvPr>
          <p:cNvSpPr/>
          <p:nvPr/>
        </p:nvSpPr>
        <p:spPr>
          <a:xfrm rot="16200000">
            <a:off x="1827524" y="-852318"/>
            <a:ext cx="8562634" cy="8562634"/>
          </a:xfrm>
          <a:prstGeom prst="ellipse">
            <a:avLst/>
          </a:prstGeom>
          <a:gradFill flip="none" rotWithShape="1">
            <a:gsLst>
              <a:gs pos="0">
                <a:srgbClr val="012B63"/>
              </a:gs>
              <a:gs pos="50000">
                <a:srgbClr val="011B3E"/>
              </a:gs>
              <a:gs pos="100000">
                <a:srgbClr val="01224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6C3AC9-EAC2-BDA0-21B4-ED85313D3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252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23BF6D"/>
                </a:solidFill>
                <a:latin typeface="Akrobat ExtraBold" panose="00000900000000000000" pitchFamily="50" charset="0"/>
              </a:rPr>
              <a:t>Sharing Best Practices: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5051BD-C5B6-9796-B57B-6CD1626D9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547"/>
            <a:ext cx="10515600" cy="5953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chemeClr val="bg1"/>
                </a:solidFill>
                <a:latin typeface="Akrobat ExtraBold" panose="00000900000000000000" pitchFamily="50" charset="0"/>
              </a:rPr>
              <a:t>Championing Sustainability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577B359-86B6-BD4F-83C9-831D8070A665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2B7430F-86B2-13D9-337A-FA2942143278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8FFF31D-6E53-E7D9-678B-F974DE4E0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DE0EFC1-5633-1562-17F9-802F619218CC}"/>
              </a:ext>
            </a:extLst>
          </p:cNvPr>
          <p:cNvSpPr txBox="1"/>
          <p:nvPr/>
        </p:nvSpPr>
        <p:spPr>
          <a:xfrm>
            <a:off x="367541" y="397890"/>
            <a:ext cx="61569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23BF6D"/>
                </a:solidFill>
                <a:latin typeface="Akrobat ExtraBold" panose="00000900000000000000" pitchFamily="50" charset="0"/>
              </a:rPr>
              <a:t>Strategic </a:t>
            </a:r>
            <a:r>
              <a:rPr lang="en-US" sz="11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Leadership Approach</a:t>
            </a:r>
            <a:endParaRPr lang="en-US" sz="11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4AA41CA-F6FE-6CD3-0B35-4DC26109C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05" y="6146890"/>
            <a:ext cx="9512554" cy="39106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52B8D320-513D-A378-17CB-D658DDA5D837}"/>
              </a:ext>
            </a:extLst>
          </p:cNvPr>
          <p:cNvGrpSpPr/>
          <p:nvPr/>
        </p:nvGrpSpPr>
        <p:grpSpPr>
          <a:xfrm>
            <a:off x="588320" y="2108788"/>
            <a:ext cx="3557493" cy="3763370"/>
            <a:chOff x="682194" y="2412360"/>
            <a:chExt cx="3557493" cy="328756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5B0A988-9EE1-3209-7BB9-30C665C0FE3D}"/>
                </a:ext>
              </a:extLst>
            </p:cNvPr>
            <p:cNvSpPr/>
            <p:nvPr/>
          </p:nvSpPr>
          <p:spPr>
            <a:xfrm>
              <a:off x="682194" y="2412360"/>
              <a:ext cx="3557493" cy="3287566"/>
            </a:xfrm>
            <a:prstGeom prst="roundRect">
              <a:avLst>
                <a:gd name="adj" fmla="val 5504"/>
              </a:avLst>
            </a:prstGeom>
            <a:solidFill>
              <a:srgbClr val="20B0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3E95F9C-46FC-5D45-76D6-B93D69D46B3D}"/>
                </a:ext>
              </a:extLst>
            </p:cNvPr>
            <p:cNvSpPr txBox="1"/>
            <p:nvPr/>
          </p:nvSpPr>
          <p:spPr>
            <a:xfrm>
              <a:off x="861959" y="3882608"/>
              <a:ext cx="3137550" cy="919401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charset="0"/>
                </a:rPr>
                <a:t>Open-source sustainability knowledge</a:t>
              </a: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charset="0"/>
                </a:rPr>
                <a:t>Better Stands </a:t>
              </a:r>
              <a:r>
                <a:rPr lang="en-US" sz="1200" dirty="0" err="1">
                  <a:solidFill>
                    <a:schemeClr val="bg1"/>
                  </a:solidFill>
                  <a:latin typeface="Akrobat Bold" panose="00000800000000000000" charset="0"/>
                </a:rPr>
                <a:t>programme</a:t>
              </a:r>
              <a:endParaRPr lang="en-US" sz="1200" dirty="0">
                <a:solidFill>
                  <a:schemeClr val="bg1"/>
                </a:solidFill>
                <a:latin typeface="Akrobat Bold" panose="00000800000000000000" charset="0"/>
              </a:endParaRP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charset="0"/>
                </a:rPr>
                <a:t>Collaborative industry approach</a:t>
              </a: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charset="0"/>
                </a:rPr>
                <a:t>UN SDG support</a:t>
              </a:r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DA6BB922-C2B2-A2BF-625C-A46B4BCCFC26}"/>
                </a:ext>
              </a:extLst>
            </p:cNvPr>
            <p:cNvSpPr/>
            <p:nvPr/>
          </p:nvSpPr>
          <p:spPr>
            <a:xfrm>
              <a:off x="682194" y="2412360"/>
              <a:ext cx="3557493" cy="1192326"/>
            </a:xfrm>
            <a:prstGeom prst="roundRect">
              <a:avLst>
                <a:gd name="adj" fmla="val 5504"/>
              </a:avLst>
            </a:prstGeom>
            <a:solidFill>
              <a:srgbClr val="012B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08D447D-4C9E-6232-7955-4BE8092F338E}"/>
                </a:ext>
              </a:extLst>
            </p:cNvPr>
            <p:cNvSpPr txBox="1"/>
            <p:nvPr/>
          </p:nvSpPr>
          <p:spPr>
            <a:xfrm>
              <a:off x="768336" y="2692882"/>
              <a:ext cx="3366405" cy="1055608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>
                <a:buNone/>
              </a:pPr>
              <a:r>
                <a:rPr lang="en-US" sz="2800" b="1" dirty="0">
                  <a:solidFill>
                    <a:schemeClr val="bg1"/>
                  </a:solidFill>
                  <a:latin typeface="Akrobat ExtraBold" panose="00000900000000000000" pitchFamily="50" charset="0"/>
                </a:rPr>
                <a:t>Industry Leadership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DAA0D41-3ED0-F3CB-EBFA-40D88ED82C5F}"/>
              </a:ext>
            </a:extLst>
          </p:cNvPr>
          <p:cNvGrpSpPr/>
          <p:nvPr/>
        </p:nvGrpSpPr>
        <p:grpSpPr>
          <a:xfrm>
            <a:off x="4312553" y="2091987"/>
            <a:ext cx="3557493" cy="3782601"/>
            <a:chOff x="4406427" y="2395560"/>
            <a:chExt cx="3557493" cy="3304366"/>
          </a:xfrm>
        </p:grpSpPr>
        <p:sp>
          <p:nvSpPr>
            <p:cNvPr id="22" name="Rectangle 7">
              <a:extLst>
                <a:ext uri="{FF2B5EF4-FFF2-40B4-BE49-F238E27FC236}">
                  <a16:creationId xmlns:a16="http://schemas.microsoft.com/office/drawing/2014/main" id="{C1593CAB-F17C-7FC7-A3A2-4AF21599C536}"/>
                </a:ext>
              </a:extLst>
            </p:cNvPr>
            <p:cNvSpPr/>
            <p:nvPr/>
          </p:nvSpPr>
          <p:spPr>
            <a:xfrm>
              <a:off x="4406427" y="2412360"/>
              <a:ext cx="3557493" cy="3287566"/>
            </a:xfrm>
            <a:prstGeom prst="roundRect">
              <a:avLst>
                <a:gd name="adj" fmla="val 5504"/>
              </a:avLst>
            </a:prstGeom>
            <a:solidFill>
              <a:srgbClr val="20B0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C35F814-FA88-09A9-8DC9-01052F7F374F}"/>
                </a:ext>
              </a:extLst>
            </p:cNvPr>
            <p:cNvSpPr txBox="1"/>
            <p:nvPr/>
          </p:nvSpPr>
          <p:spPr>
            <a:xfrm>
              <a:off x="4465414" y="3882608"/>
              <a:ext cx="3439518" cy="919401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Sustainable Event Fundamentals standards</a:t>
              </a: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Renewable energy adoption</a:t>
              </a: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Waste reduction </a:t>
              </a:r>
              <a:r>
                <a:rPr lang="en-US" sz="1200" dirty="0" err="1">
                  <a:solidFill>
                    <a:schemeClr val="bg1"/>
                  </a:solidFill>
                  <a:latin typeface="Akrobat Bold" panose="00000800000000000000" pitchFamily="50" charset="0"/>
                </a:rPr>
                <a:t>programmes</a:t>
              </a:r>
              <a:endParaRPr lang="en-US" sz="1200" dirty="0">
                <a:solidFill>
                  <a:schemeClr val="bg1"/>
                </a:solidFill>
                <a:latin typeface="Akrobat Bold" panose="00000800000000000000" pitchFamily="50" charset="0"/>
              </a:endParaRP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Local community engagement</a:t>
              </a:r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AB01C999-99D2-3A78-F3A3-6B0B95946B7D}"/>
                </a:ext>
              </a:extLst>
            </p:cNvPr>
            <p:cNvSpPr/>
            <p:nvPr/>
          </p:nvSpPr>
          <p:spPr>
            <a:xfrm>
              <a:off x="4406427" y="2395560"/>
              <a:ext cx="3557493" cy="1192326"/>
            </a:xfrm>
            <a:prstGeom prst="roundRect">
              <a:avLst>
                <a:gd name="adj" fmla="val 5504"/>
              </a:avLst>
            </a:prstGeom>
            <a:solidFill>
              <a:srgbClr val="012B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1E40D86-601F-A825-6445-5E46A1A67E4A}"/>
                </a:ext>
              </a:extLst>
            </p:cNvPr>
            <p:cNvSpPr txBox="1"/>
            <p:nvPr/>
          </p:nvSpPr>
          <p:spPr>
            <a:xfrm>
              <a:off x="4493954" y="2568448"/>
              <a:ext cx="3366405" cy="960263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Akrobat ExtraBold" panose="00000900000000000000" pitchFamily="50" charset="0"/>
                </a:rPr>
                <a:t>Sustainability Initiatives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35B0BFE-EF2E-0E83-48B1-60D238AEC4A8}"/>
              </a:ext>
            </a:extLst>
          </p:cNvPr>
          <p:cNvGrpSpPr/>
          <p:nvPr/>
        </p:nvGrpSpPr>
        <p:grpSpPr>
          <a:xfrm>
            <a:off x="8046187" y="2091987"/>
            <a:ext cx="3557493" cy="4235547"/>
            <a:chOff x="8140061" y="2395560"/>
            <a:chExt cx="3557493" cy="3700046"/>
          </a:xfrm>
        </p:grpSpPr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7D95065A-36A4-9E88-135C-680BBD2091CC}"/>
                </a:ext>
              </a:extLst>
            </p:cNvPr>
            <p:cNvSpPr/>
            <p:nvPr/>
          </p:nvSpPr>
          <p:spPr>
            <a:xfrm>
              <a:off x="8140061" y="2412360"/>
              <a:ext cx="3557493" cy="3287566"/>
            </a:xfrm>
            <a:prstGeom prst="roundRect">
              <a:avLst>
                <a:gd name="adj" fmla="val 5504"/>
              </a:avLst>
            </a:prstGeom>
            <a:solidFill>
              <a:srgbClr val="20B0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BD8EEFB-827A-6E27-36C1-88A301FF83A3}"/>
                </a:ext>
              </a:extLst>
            </p:cNvPr>
            <p:cNvSpPr txBox="1"/>
            <p:nvPr/>
          </p:nvSpPr>
          <p:spPr>
            <a:xfrm>
              <a:off x="8235603" y="3541715"/>
              <a:ext cx="3366406" cy="2553891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Joint sustainability standards across all AFECA events</a:t>
              </a: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endParaRPr lang="en-US" sz="1200" dirty="0">
                <a:solidFill>
                  <a:schemeClr val="bg1"/>
                </a:solidFill>
                <a:latin typeface="Akrobat Bold" panose="00000800000000000000" pitchFamily="50" charset="0"/>
              </a:endParaRP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Shared purchasing power for sustainable materials and create </a:t>
              </a:r>
              <a:r>
                <a:rPr lang="en-US" sz="1200" b="1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circular economy models</a:t>
              </a: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 within the exhibition industry that reduce waste and </a:t>
              </a:r>
              <a:r>
                <a:rPr lang="en-US" sz="1200" dirty="0" err="1">
                  <a:solidFill>
                    <a:schemeClr val="bg1"/>
                  </a:solidFill>
                  <a:latin typeface="Akrobat Bold" panose="00000800000000000000" pitchFamily="50" charset="0"/>
                </a:rPr>
                <a:t>maximise</a:t>
              </a: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 resource efficiency</a:t>
              </a: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endParaRPr lang="en-US" sz="1200" dirty="0">
                <a:solidFill>
                  <a:schemeClr val="bg1"/>
                </a:solidFill>
                <a:latin typeface="Akrobat Bold" panose="00000800000000000000" pitchFamily="50" charset="0"/>
              </a:endParaRP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Regional carbon reduction goals</a:t>
              </a: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endParaRPr lang="en-US" sz="1200" dirty="0">
                <a:solidFill>
                  <a:schemeClr val="bg1"/>
                </a:solidFill>
                <a:latin typeface="Akrobat Bold" panose="00000800000000000000" pitchFamily="50" charset="0"/>
              </a:endParaRPr>
            </a:p>
            <a:p>
              <a:pPr marL="117475" indent="-117475">
                <a:buSzPct val="127000"/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  <a:latin typeface="Akrobat Bold" panose="00000800000000000000" pitchFamily="50" charset="0"/>
                </a:rPr>
                <a:t>Green innovation hubs within exhibitions to showcase new solutions</a:t>
              </a:r>
            </a:p>
          </p:txBody>
        </p:sp>
        <p:sp>
          <p:nvSpPr>
            <p:cNvPr id="35" name="Rectangle 7">
              <a:extLst>
                <a:ext uri="{FF2B5EF4-FFF2-40B4-BE49-F238E27FC236}">
                  <a16:creationId xmlns:a16="http://schemas.microsoft.com/office/drawing/2014/main" id="{C55AF7AB-AB74-1FB0-C8C1-8DF07ECAEEE7}"/>
                </a:ext>
              </a:extLst>
            </p:cNvPr>
            <p:cNvSpPr/>
            <p:nvPr/>
          </p:nvSpPr>
          <p:spPr>
            <a:xfrm>
              <a:off x="8140061" y="2395560"/>
              <a:ext cx="3557493" cy="1192326"/>
            </a:xfrm>
            <a:prstGeom prst="roundRect">
              <a:avLst>
                <a:gd name="adj" fmla="val 5504"/>
              </a:avLst>
            </a:prstGeom>
            <a:solidFill>
              <a:srgbClr val="012B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18AB441-96C2-E156-D85C-F7B4CD3AD82F}"/>
                </a:ext>
              </a:extLst>
            </p:cNvPr>
            <p:cNvSpPr txBox="1"/>
            <p:nvPr/>
          </p:nvSpPr>
          <p:spPr>
            <a:xfrm>
              <a:off x="8235604" y="2568448"/>
              <a:ext cx="3366405" cy="960263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Akrobat ExtraBold" panose="00000900000000000000" pitchFamily="50" charset="0"/>
                </a:rPr>
                <a:t>Working Together for Bigger Impact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5386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656DD-EB04-481F-D35E-DA70D70B4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6EC3E43-19C5-D0E0-2920-797E3E0A56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253DEF-2A59-A520-53B5-135B6EE86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465" y="1452881"/>
            <a:ext cx="3923792" cy="3952238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rgbClr val="23BF6D"/>
                </a:solidFill>
                <a:latin typeface="Akrobat ExtraBold" panose="00000900000000000000" pitchFamily="50" charset="0"/>
              </a:rPr>
              <a:t>Indonesia</a:t>
            </a:r>
            <a:r>
              <a:rPr lang="en-US" sz="6600" dirty="0">
                <a:solidFill>
                  <a:schemeClr val="bg1"/>
                </a:solidFill>
                <a:latin typeface="Akrobat ExtraBold" panose="00000900000000000000" pitchFamily="50" charset="0"/>
              </a:rPr>
              <a:t>-Specific Strategic Framework</a:t>
            </a:r>
            <a:endParaRPr lang="en-US" sz="6600" b="1" dirty="0">
              <a:solidFill>
                <a:schemeClr val="bg1"/>
              </a:solidFill>
              <a:latin typeface="Akrobat ExtraBold" panose="00000900000000000000" pitchFamily="50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44CBD8-9057-DF04-671D-032F468D2AA6}"/>
              </a:ext>
            </a:extLst>
          </p:cNvPr>
          <p:cNvSpPr/>
          <p:nvPr/>
        </p:nvSpPr>
        <p:spPr>
          <a:xfrm>
            <a:off x="1123950" y="6853088"/>
            <a:ext cx="3124200" cy="2195641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Develop </a:t>
            </a:r>
            <a:r>
              <a:rPr lang="en-US" sz="20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skills exchange </a:t>
            </a:r>
            <a:r>
              <a:rPr lang="en-US" sz="2000" b="1" dirty="0" err="1">
                <a:solidFill>
                  <a:schemeClr val="bg1"/>
                </a:solidFill>
                <a:latin typeface="Akrobat ExtraBold" panose="00000900000000000000" pitchFamily="50" charset="0"/>
              </a:rPr>
              <a:t>programmes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 between exhibition industry players in the developed and emerging A20 economies</a:t>
            </a:r>
          </a:p>
          <a:p>
            <a:pPr algn="ctr"/>
            <a:endParaRPr lang="en-US" sz="2000" dirty="0">
              <a:latin typeface="Akrobat ExtraBold" panose="00000900000000000000" pitchFamily="50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F8025BB-9CBB-D5B6-C4BE-3574608BFC26}"/>
              </a:ext>
            </a:extLst>
          </p:cNvPr>
          <p:cNvSpPr/>
          <p:nvPr/>
        </p:nvSpPr>
        <p:spPr>
          <a:xfrm>
            <a:off x="4533900" y="6853087"/>
            <a:ext cx="3124200" cy="2195641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Create </a:t>
            </a:r>
            <a:r>
              <a:rPr lang="en-US" sz="20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mentorship networks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 connecting established Asian businesses with startups and SMEs</a:t>
            </a:r>
          </a:p>
          <a:p>
            <a:pPr algn="ctr"/>
            <a:endParaRPr lang="en-US" sz="2000" dirty="0">
              <a:latin typeface="Akrobat ExtraBold" panose="00000900000000000000" pitchFamily="50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C4E4A55-142D-0CF9-B1A1-75A55A1F9FFE}"/>
              </a:ext>
            </a:extLst>
          </p:cNvPr>
          <p:cNvSpPr/>
          <p:nvPr/>
        </p:nvSpPr>
        <p:spPr>
          <a:xfrm>
            <a:off x="7943850" y="6853087"/>
            <a:ext cx="3124200" cy="2195641"/>
          </a:xfrm>
          <a:prstGeom prst="roundRect">
            <a:avLst>
              <a:gd name="adj" fmla="val 7275"/>
            </a:avLst>
          </a:prstGeom>
          <a:solidFill>
            <a:srgbClr val="20B0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krobat ExtraBold" panose="00000900000000000000" pitchFamily="50" charset="0"/>
              </a:rPr>
              <a:t>Share best practices 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to facilitate </a:t>
            </a:r>
            <a:r>
              <a:rPr lang="en-US" sz="2000" u="sng" dirty="0">
                <a:solidFill>
                  <a:schemeClr val="bg1"/>
                </a:solidFill>
                <a:latin typeface="Akrobat ExtraBold" panose="00000900000000000000" pitchFamily="50" charset="0"/>
              </a:rPr>
              <a:t>new technology initiatives </a:t>
            </a:r>
            <a:r>
              <a:rPr lang="en-US" sz="2000" dirty="0">
                <a:solidFill>
                  <a:schemeClr val="bg1"/>
                </a:solidFill>
                <a:latin typeface="Akrobat ExtraBold" panose="00000900000000000000" pitchFamily="50" charset="0"/>
              </a:rPr>
              <a:t>and </a:t>
            </a:r>
            <a:r>
              <a:rPr lang="en-US" sz="2000" u="sng" dirty="0">
                <a:solidFill>
                  <a:schemeClr val="bg1"/>
                </a:solidFill>
                <a:latin typeface="Akrobat ExtraBold" panose="00000900000000000000" pitchFamily="50" charset="0"/>
              </a:rPr>
              <a:t>sustainable event practices</a:t>
            </a:r>
          </a:p>
          <a:p>
            <a:pPr algn="ctr"/>
            <a:endParaRPr lang="en-US" sz="2000" dirty="0">
              <a:latin typeface="Akrobat ExtraBold" panose="00000900000000000000" pitchFamily="50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12271CE-CA8C-B3A8-2B0D-79AC255E2EE8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7F24221-9BAE-443F-E1A1-777BCD4413AF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247EC32-54EB-BD48-34B6-0A756B66E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D6BBAE6A-4557-4FC9-7A64-14802C9AFF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9688" y="1193186"/>
            <a:ext cx="6337088" cy="4945844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508EB992-CFB7-52D3-1CB4-049E73770492}"/>
              </a:ext>
            </a:extLst>
          </p:cNvPr>
          <p:cNvSpPr/>
          <p:nvPr/>
        </p:nvSpPr>
        <p:spPr>
          <a:xfrm rot="16018167">
            <a:off x="386783" y="404752"/>
            <a:ext cx="631658" cy="631658"/>
          </a:xfrm>
          <a:prstGeom prst="ellipse">
            <a:avLst/>
          </a:prstGeom>
          <a:gradFill flip="none" rotWithShape="1">
            <a:gsLst>
              <a:gs pos="0">
                <a:srgbClr val="23BF6D"/>
              </a:gs>
              <a:gs pos="50000">
                <a:srgbClr val="20B065"/>
              </a:gs>
              <a:gs pos="100000">
                <a:srgbClr val="011B3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B2F2F5F-E753-4DE7-8D8E-955270AB1CB5}"/>
              </a:ext>
            </a:extLst>
          </p:cNvPr>
          <p:cNvSpPr/>
          <p:nvPr/>
        </p:nvSpPr>
        <p:spPr>
          <a:xfrm rot="7200000">
            <a:off x="1214937" y="471997"/>
            <a:ext cx="497170" cy="497170"/>
          </a:xfrm>
          <a:prstGeom prst="ellipse">
            <a:avLst/>
          </a:prstGeom>
          <a:gradFill flip="none" rotWithShape="1">
            <a:gsLst>
              <a:gs pos="0">
                <a:srgbClr val="23BF6D"/>
              </a:gs>
              <a:gs pos="50000">
                <a:srgbClr val="20B065"/>
              </a:gs>
              <a:gs pos="100000">
                <a:srgbClr val="011B3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F7A1989-3BBA-2528-68CD-6DB71B933996}"/>
              </a:ext>
            </a:extLst>
          </p:cNvPr>
          <p:cNvSpPr/>
          <p:nvPr/>
        </p:nvSpPr>
        <p:spPr>
          <a:xfrm rot="1618167">
            <a:off x="1882092" y="553960"/>
            <a:ext cx="333246" cy="333246"/>
          </a:xfrm>
          <a:prstGeom prst="ellipse">
            <a:avLst/>
          </a:prstGeom>
          <a:gradFill flip="none" rotWithShape="1">
            <a:gsLst>
              <a:gs pos="0">
                <a:srgbClr val="23BF6D"/>
              </a:gs>
              <a:gs pos="50000">
                <a:srgbClr val="20B065"/>
              </a:gs>
              <a:gs pos="100000">
                <a:srgbClr val="011B3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90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8A6044-A479-0843-D6EB-72F65BEDC9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1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dirty="0">
              <a:solidFill>
                <a:schemeClr val="bg1"/>
              </a:solidFill>
              <a:latin typeface="Akrobat" panose="00000600000000000000" pitchFamily="50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BCC57DD-D7C7-FC2F-1CDB-9C57E26C5CAB}"/>
              </a:ext>
            </a:extLst>
          </p:cNvPr>
          <p:cNvSpPr/>
          <p:nvPr/>
        </p:nvSpPr>
        <p:spPr>
          <a:xfrm rot="16200000">
            <a:off x="1827524" y="-852318"/>
            <a:ext cx="8562634" cy="8562634"/>
          </a:xfrm>
          <a:prstGeom prst="ellipse">
            <a:avLst/>
          </a:prstGeom>
          <a:gradFill flip="none" rotWithShape="1">
            <a:gsLst>
              <a:gs pos="0">
                <a:srgbClr val="012B63"/>
              </a:gs>
              <a:gs pos="50000">
                <a:srgbClr val="011B3E"/>
              </a:gs>
              <a:gs pos="100000">
                <a:srgbClr val="01224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ED6416A-1819-1641-C49F-BB1267244329}"/>
              </a:ext>
            </a:extLst>
          </p:cNvPr>
          <p:cNvGrpSpPr/>
          <p:nvPr/>
        </p:nvGrpSpPr>
        <p:grpSpPr>
          <a:xfrm>
            <a:off x="3281922" y="1503270"/>
            <a:ext cx="2743879" cy="5348782"/>
            <a:chOff x="3281922" y="1503270"/>
            <a:chExt cx="2743879" cy="534878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86AC630-C9A3-91CD-0B0C-E611027C6C2C}"/>
                </a:ext>
              </a:extLst>
            </p:cNvPr>
            <p:cNvSpPr/>
            <p:nvPr/>
          </p:nvSpPr>
          <p:spPr>
            <a:xfrm>
              <a:off x="3281922" y="1624532"/>
              <a:ext cx="2743879" cy="5227520"/>
            </a:xfrm>
            <a:prstGeom prst="rect">
              <a:avLst/>
            </a:prstGeom>
            <a:solidFill>
              <a:srgbClr val="20B0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C5404D4-FE83-431C-3DEC-43E988491B54}"/>
                </a:ext>
              </a:extLst>
            </p:cNvPr>
            <p:cNvSpPr txBox="1"/>
            <p:nvPr/>
          </p:nvSpPr>
          <p:spPr>
            <a:xfrm>
              <a:off x="3470426" y="2505670"/>
              <a:ext cx="2366869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krobat ExtraBold" panose="00000900000000000000" pitchFamily="50" charset="0"/>
                </a:rPr>
                <a:t>Build Local Capacity While Attracting Global Investment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FAF45F2A-C24B-C464-2E55-0C91B286FB26}"/>
                </a:ext>
              </a:extLst>
            </p:cNvPr>
            <p:cNvSpPr txBox="1">
              <a:spLocks/>
            </p:cNvSpPr>
            <p:nvPr/>
          </p:nvSpPr>
          <p:spPr>
            <a:xfrm>
              <a:off x="3424405" y="1503270"/>
              <a:ext cx="2366869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solidFill>
                    <a:srgbClr val="012B63"/>
                  </a:solidFill>
                  <a:latin typeface="Akrobat ExtraBold" panose="00000900000000000000" pitchFamily="50" charset="0"/>
                </a:rPr>
                <a:t>2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B327213-7AEA-791A-EF23-86024010E165}"/>
              </a:ext>
            </a:extLst>
          </p:cNvPr>
          <p:cNvGrpSpPr/>
          <p:nvPr/>
        </p:nvGrpSpPr>
        <p:grpSpPr>
          <a:xfrm>
            <a:off x="421821" y="1514653"/>
            <a:ext cx="2743879" cy="5337399"/>
            <a:chOff x="421821" y="1514653"/>
            <a:chExt cx="2743879" cy="533739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59EA23C-C7C2-792A-6DC3-590853931A1A}"/>
                </a:ext>
              </a:extLst>
            </p:cNvPr>
            <p:cNvSpPr/>
            <p:nvPr/>
          </p:nvSpPr>
          <p:spPr>
            <a:xfrm>
              <a:off x="421821" y="1624532"/>
              <a:ext cx="2743879" cy="5227520"/>
            </a:xfrm>
            <a:prstGeom prst="rect">
              <a:avLst/>
            </a:prstGeom>
            <a:solidFill>
              <a:srgbClr val="20B0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316CCA3-2435-6B25-0B66-3FF95DE2286A}"/>
                </a:ext>
              </a:extLst>
            </p:cNvPr>
            <p:cNvSpPr txBox="1"/>
            <p:nvPr/>
          </p:nvSpPr>
          <p:spPr>
            <a:xfrm>
              <a:off x="610325" y="2505670"/>
              <a:ext cx="23668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None/>
              </a:pPr>
              <a:r>
                <a:rPr lang="en-US" b="1" dirty="0">
                  <a:solidFill>
                    <a:schemeClr val="bg1"/>
                  </a:solidFill>
                  <a:latin typeface="Akrobat ExtraBold" panose="00000900000000000000" pitchFamily="50" charset="0"/>
                </a:rPr>
                <a:t>Leverage Geographic and Cultural Advantages</a:t>
              </a: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6EA0A82D-ADBC-EB64-AD83-2E3CC5B85143}"/>
                </a:ext>
              </a:extLst>
            </p:cNvPr>
            <p:cNvSpPr txBox="1">
              <a:spLocks/>
            </p:cNvSpPr>
            <p:nvPr/>
          </p:nvSpPr>
          <p:spPr>
            <a:xfrm>
              <a:off x="579495" y="1514653"/>
              <a:ext cx="2366869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solidFill>
                    <a:srgbClr val="012B63"/>
                  </a:solidFill>
                  <a:latin typeface="Akrobat ExtraBold" panose="00000900000000000000" pitchFamily="50" charset="0"/>
                </a:rPr>
                <a:t>1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4F77134-2371-213F-7772-DC96AD3B145F}"/>
                </a:ext>
              </a:extLst>
            </p:cNvPr>
            <p:cNvCxnSpPr>
              <a:cxnSpLocks/>
            </p:cNvCxnSpPr>
            <p:nvPr/>
          </p:nvCxnSpPr>
          <p:spPr>
            <a:xfrm>
              <a:off x="621110" y="3469640"/>
              <a:ext cx="2356084" cy="0"/>
            </a:xfrm>
            <a:prstGeom prst="line">
              <a:avLst/>
            </a:prstGeom>
            <a:ln>
              <a:solidFill>
                <a:srgbClr val="01224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0C97A6D-617E-5119-2A56-C50CBE2BEA04}"/>
              </a:ext>
            </a:extLst>
          </p:cNvPr>
          <p:cNvGrpSpPr/>
          <p:nvPr/>
        </p:nvGrpSpPr>
        <p:grpSpPr>
          <a:xfrm>
            <a:off x="6136467" y="1514652"/>
            <a:ext cx="2743879" cy="5337400"/>
            <a:chOff x="6136467" y="1514652"/>
            <a:chExt cx="2743879" cy="53374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E47802-95B2-D8F6-BAED-D4BEE6D24637}"/>
                </a:ext>
              </a:extLst>
            </p:cNvPr>
            <p:cNvSpPr/>
            <p:nvPr/>
          </p:nvSpPr>
          <p:spPr>
            <a:xfrm>
              <a:off x="6136467" y="1624532"/>
              <a:ext cx="2743879" cy="5227520"/>
            </a:xfrm>
            <a:prstGeom prst="rect">
              <a:avLst/>
            </a:prstGeom>
            <a:solidFill>
              <a:srgbClr val="20B0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B86CF9E-80CD-72DB-A1AE-F0EAFE5BB3DA}"/>
                </a:ext>
              </a:extLst>
            </p:cNvPr>
            <p:cNvSpPr txBox="1"/>
            <p:nvPr/>
          </p:nvSpPr>
          <p:spPr>
            <a:xfrm>
              <a:off x="6324971" y="2505669"/>
              <a:ext cx="23668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krobat ExtraBold" panose="00000900000000000000" pitchFamily="50" charset="0"/>
                </a:rPr>
                <a:t>Integrate SMEs into Global Value Chains</a:t>
              </a:r>
            </a:p>
          </p:txBody>
        </p:sp>
        <p:sp>
          <p:nvSpPr>
            <p:cNvPr id="25" name="Title 1">
              <a:extLst>
                <a:ext uri="{FF2B5EF4-FFF2-40B4-BE49-F238E27FC236}">
                  <a16:creationId xmlns:a16="http://schemas.microsoft.com/office/drawing/2014/main" id="{236B33D2-D96D-C59D-C02F-D22898E3BAFA}"/>
                </a:ext>
              </a:extLst>
            </p:cNvPr>
            <p:cNvSpPr txBox="1">
              <a:spLocks/>
            </p:cNvSpPr>
            <p:nvPr/>
          </p:nvSpPr>
          <p:spPr>
            <a:xfrm>
              <a:off x="6324971" y="1514652"/>
              <a:ext cx="2366869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solidFill>
                    <a:srgbClr val="012B63"/>
                  </a:solidFill>
                  <a:latin typeface="Akrobat ExtraBold" panose="00000900000000000000" pitchFamily="50" charset="0"/>
                </a:rPr>
                <a:t>3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B063697-6E21-6835-F5EE-F97396C41B56}"/>
                </a:ext>
              </a:extLst>
            </p:cNvPr>
            <p:cNvCxnSpPr>
              <a:cxnSpLocks/>
            </p:cNvCxnSpPr>
            <p:nvPr/>
          </p:nvCxnSpPr>
          <p:spPr>
            <a:xfrm>
              <a:off x="6335756" y="3469640"/>
              <a:ext cx="2356084" cy="0"/>
            </a:xfrm>
            <a:prstGeom prst="line">
              <a:avLst/>
            </a:prstGeom>
            <a:ln>
              <a:solidFill>
                <a:srgbClr val="01224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5E831E5-FCCF-30F1-BC66-04CDC0A63DF7}"/>
              </a:ext>
            </a:extLst>
          </p:cNvPr>
          <p:cNvGrpSpPr/>
          <p:nvPr/>
        </p:nvGrpSpPr>
        <p:grpSpPr>
          <a:xfrm>
            <a:off x="8997406" y="1514652"/>
            <a:ext cx="2743879" cy="5337400"/>
            <a:chOff x="8997406" y="1514652"/>
            <a:chExt cx="2743879" cy="53374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CBF588B-742E-EE19-2B8E-C3BD9158DBE7}"/>
                </a:ext>
              </a:extLst>
            </p:cNvPr>
            <p:cNvSpPr/>
            <p:nvPr/>
          </p:nvSpPr>
          <p:spPr>
            <a:xfrm>
              <a:off x="8997406" y="1624532"/>
              <a:ext cx="2743879" cy="5227520"/>
            </a:xfrm>
            <a:prstGeom prst="rect">
              <a:avLst/>
            </a:prstGeom>
            <a:solidFill>
              <a:srgbClr val="20B0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B81C586-5C9C-1F12-6DD1-BE0BB9A498F7}"/>
                </a:ext>
              </a:extLst>
            </p:cNvPr>
            <p:cNvSpPr txBox="1"/>
            <p:nvPr/>
          </p:nvSpPr>
          <p:spPr>
            <a:xfrm>
              <a:off x="9214806" y="2505668"/>
              <a:ext cx="23668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b="1" dirty="0">
                  <a:solidFill>
                    <a:schemeClr val="bg1"/>
                  </a:solidFill>
                  <a:latin typeface="Akrobat ExtraBold" panose="00000900000000000000" pitchFamily="50" charset="0"/>
                </a:rPr>
                <a:t>Promote Inclusive and Sustainable Growth</a:t>
              </a:r>
            </a:p>
          </p:txBody>
        </p:sp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C8EC4796-0319-A2A7-7A9D-79540DC8633B}"/>
                </a:ext>
              </a:extLst>
            </p:cNvPr>
            <p:cNvSpPr txBox="1">
              <a:spLocks/>
            </p:cNvSpPr>
            <p:nvPr/>
          </p:nvSpPr>
          <p:spPr>
            <a:xfrm>
              <a:off x="9214806" y="1514652"/>
              <a:ext cx="2366869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solidFill>
                    <a:srgbClr val="012B63"/>
                  </a:solidFill>
                  <a:latin typeface="Akrobat ExtraBold" panose="00000900000000000000" pitchFamily="50" charset="0"/>
                </a:rPr>
                <a:t>4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CE9E2CE-BA20-9D55-834E-3DA8DFE1E9EE}"/>
                </a:ext>
              </a:extLst>
            </p:cNvPr>
            <p:cNvCxnSpPr>
              <a:cxnSpLocks/>
            </p:cNvCxnSpPr>
            <p:nvPr/>
          </p:nvCxnSpPr>
          <p:spPr>
            <a:xfrm>
              <a:off x="9214806" y="3469640"/>
              <a:ext cx="2356084" cy="0"/>
            </a:xfrm>
            <a:prstGeom prst="line">
              <a:avLst/>
            </a:prstGeom>
            <a:ln>
              <a:solidFill>
                <a:srgbClr val="01224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B355E7C-07D9-21CB-DAF2-166BABF1B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23BF6D"/>
                </a:solidFill>
                <a:latin typeface="Akrobat ExtraBold" panose="00000900000000000000" pitchFamily="50" charset="0"/>
              </a:rPr>
              <a:t>Strengthen</a:t>
            </a:r>
            <a:r>
              <a:rPr lang="en-US" dirty="0">
                <a:solidFill>
                  <a:schemeClr val="bg1"/>
                </a:solidFill>
                <a:latin typeface="Akrobat ExtraBold" panose="00000900000000000000" pitchFamily="50" charset="0"/>
              </a:rPr>
              <a:t> Local-Global Partnerships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BEF74EF-48BC-B968-84CD-85861F3E4ADD}"/>
              </a:ext>
            </a:extLst>
          </p:cNvPr>
          <p:cNvGrpSpPr/>
          <p:nvPr/>
        </p:nvGrpSpPr>
        <p:grpSpPr>
          <a:xfrm>
            <a:off x="10022081" y="263890"/>
            <a:ext cx="2294459" cy="456691"/>
            <a:chOff x="8278238" y="192656"/>
            <a:chExt cx="4056434" cy="80739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FE650FC-C902-ACFE-8F5F-B55C9B085326}"/>
                </a:ext>
              </a:extLst>
            </p:cNvPr>
            <p:cNvSpPr/>
            <p:nvPr/>
          </p:nvSpPr>
          <p:spPr>
            <a:xfrm>
              <a:off x="8278238" y="192656"/>
              <a:ext cx="4056434" cy="807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846C86B-FB01-7180-0830-6666F3CAF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3639" y="403317"/>
              <a:ext cx="2799533" cy="397131"/>
            </a:xfrm>
            <a:prstGeom prst="rect">
              <a:avLst/>
            </a:prstGeom>
          </p:spPr>
        </p:pic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5C391-CDAA-F091-3767-731BECA8E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325" y="3628844"/>
            <a:ext cx="2366869" cy="2762228"/>
          </a:xfrm>
        </p:spPr>
        <p:txBody>
          <a:bodyPr>
            <a:normAutofit lnSpcReduction="10000"/>
          </a:bodyPr>
          <a:lstStyle/>
          <a:p>
            <a:pPr marL="117475" indent="-117475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Position Indonesia as the "Gateway to ASEAN" by hosting major regional exhibitions that attract global participation</a:t>
            </a:r>
          </a:p>
          <a:p>
            <a:pPr marL="117475" indent="-117475">
              <a:lnSpc>
                <a:spcPct val="100000"/>
              </a:lnSpc>
            </a:pPr>
            <a:r>
              <a:rPr lang="en-US" sz="1400" dirty="0" err="1">
                <a:solidFill>
                  <a:schemeClr val="bg1"/>
                </a:solidFill>
                <a:latin typeface="Akrobat Bold" panose="00000800000000000000" pitchFamily="50" charset="0"/>
              </a:rPr>
              <a:t>Utilise</a:t>
            </a:r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 Indonesia's cultural diversity as a bridge between East Asian, Southeast Asian, and global markets</a:t>
            </a:r>
          </a:p>
          <a:p>
            <a:pPr marL="117475" indent="-117475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Capitalize on strategic location to facilitate trade connections between major Asian economies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3AD92-FDD8-D989-11DB-8B53D08B8B40}"/>
              </a:ext>
            </a:extLst>
          </p:cNvPr>
          <p:cNvSpPr txBox="1"/>
          <p:nvPr/>
        </p:nvSpPr>
        <p:spPr>
          <a:xfrm>
            <a:off x="3509412" y="3628844"/>
            <a:ext cx="2292274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Establish world-class exhibition infrastructure in key cities like Jakarta, Surabaya, and Bali</a:t>
            </a:r>
            <a:b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</a:br>
            <a:endParaRPr lang="en-US" sz="1400" dirty="0">
              <a:solidFill>
                <a:schemeClr val="bg1"/>
              </a:solidFill>
              <a:latin typeface="Akrobat Bold" panose="00000800000000000000" pitchFamily="50" charset="0"/>
            </a:endParaRP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Create local talent development </a:t>
            </a:r>
            <a:r>
              <a:rPr lang="en-US" sz="1400" dirty="0" err="1">
                <a:solidFill>
                  <a:schemeClr val="bg1"/>
                </a:solidFill>
                <a:latin typeface="Akrobat Bold" panose="00000800000000000000" pitchFamily="50" charset="0"/>
              </a:rPr>
              <a:t>programmes</a:t>
            </a:r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 that train Indonesian professionals in international exhibition management and AI technologies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1A8AAD-E5FA-12B3-BFFB-9E339DD16567}"/>
              </a:ext>
            </a:extLst>
          </p:cNvPr>
          <p:cNvSpPr txBox="1">
            <a:spLocks/>
          </p:cNvSpPr>
          <p:nvPr/>
        </p:nvSpPr>
        <p:spPr>
          <a:xfrm>
            <a:off x="6264068" y="3628845"/>
            <a:ext cx="2366869" cy="2324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7475" indent="-117475"/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Support SME acceleration </a:t>
            </a:r>
            <a:r>
              <a:rPr lang="en-US" sz="1400" dirty="0" err="1">
                <a:solidFill>
                  <a:schemeClr val="bg1"/>
                </a:solidFill>
                <a:latin typeface="Akrobat Bold" panose="00000800000000000000" pitchFamily="50" charset="0"/>
              </a:rPr>
              <a:t>programmes</a:t>
            </a:r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 within major exhibitions that connect local businesses to international buyers</a:t>
            </a:r>
          </a:p>
          <a:p>
            <a:pPr marL="117475" indent="-117475"/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Work with the Government to provide export facilitation services that simplify international trade processes for local businesses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14D922-963F-1E28-D834-65C7DAC7AEBA}"/>
              </a:ext>
            </a:extLst>
          </p:cNvPr>
          <p:cNvSpPr txBox="1"/>
          <p:nvPr/>
        </p:nvSpPr>
        <p:spPr>
          <a:xfrm>
            <a:off x="9169013" y="3628844"/>
            <a:ext cx="2345755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  <a:t>Commit to Integrate local communities into exhibition planning, ensuring economic benefits reach beyond major corporations</a:t>
            </a:r>
            <a:br>
              <a:rPr lang="en-US" sz="1400" dirty="0">
                <a:solidFill>
                  <a:schemeClr val="bg1"/>
                </a:solidFill>
                <a:latin typeface="Akrobat Bold" panose="00000800000000000000" pitchFamily="50" charset="0"/>
              </a:rPr>
            </a:br>
            <a:endParaRPr lang="en-US" sz="1400" dirty="0">
              <a:solidFill>
                <a:schemeClr val="bg1"/>
              </a:solidFill>
              <a:latin typeface="Akrobat Bold" panose="00000800000000000000" pitchFamily="50" charset="0"/>
            </a:endParaRPr>
          </a:p>
          <a:p>
            <a:pPr marL="117475" marR="0" lvl="0" indent="-117475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krobat Bold" panose="00000800000000000000" pitchFamily="50" charset="0"/>
              </a:rPr>
              <a:t>Develop affordable participation </a:t>
            </a:r>
            <a:r>
              <a:rPr kumimoji="0" lang="en-US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krobat Bold" panose="00000800000000000000" pitchFamily="50" charset="0"/>
              </a:rPr>
              <a:t>programmes</a:t>
            </a: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krobat Bold" panose="00000800000000000000" pitchFamily="50" charset="0"/>
              </a:rPr>
              <a:t> that enable smaller Indonesian businesses to access international markets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FD3FFC4-7458-1031-34E5-179C658CBFFD}"/>
              </a:ext>
            </a:extLst>
          </p:cNvPr>
          <p:cNvCxnSpPr>
            <a:cxnSpLocks/>
          </p:cNvCxnSpPr>
          <p:nvPr/>
        </p:nvCxnSpPr>
        <p:spPr>
          <a:xfrm>
            <a:off x="3470426" y="3469640"/>
            <a:ext cx="2356084" cy="0"/>
          </a:xfrm>
          <a:prstGeom prst="line">
            <a:avLst/>
          </a:prstGeom>
          <a:ln>
            <a:solidFill>
              <a:srgbClr val="01224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4C9A091-04B5-2977-3DBC-0B3EC2C430D6}"/>
              </a:ext>
            </a:extLst>
          </p:cNvPr>
          <p:cNvSpPr txBox="1"/>
          <p:nvPr/>
        </p:nvSpPr>
        <p:spPr>
          <a:xfrm>
            <a:off x="367541" y="397890"/>
            <a:ext cx="61569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23BF6D"/>
                </a:solidFill>
                <a:latin typeface="Akrobat ExtraBold" panose="00000900000000000000" pitchFamily="50" charset="0"/>
              </a:rPr>
              <a:t>Indonesia</a:t>
            </a:r>
            <a:r>
              <a:rPr lang="en-US" sz="1100" dirty="0">
                <a:solidFill>
                  <a:schemeClr val="bg1"/>
                </a:solidFill>
                <a:latin typeface="Akrobat ExtraBold" panose="00000900000000000000" pitchFamily="50" charset="0"/>
              </a:rPr>
              <a:t>-Specific Strategic Framework</a:t>
            </a:r>
            <a:endParaRPr lang="en-US" sz="1100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4FA9B51-87D3-87B0-DE52-D7969D948DD0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8200" y="2994830"/>
            <a:ext cx="3096910" cy="16323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C419D9D-2D3B-D5E0-35E2-C3A3587E0A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1451" y="1392195"/>
            <a:ext cx="2240231" cy="119439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06CFED9-EB6A-3243-2B65-88A9CCA2E3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8925">
            <a:off x="2564128" y="7473212"/>
            <a:ext cx="3015585" cy="279004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B036F6D-5AD2-9A93-3669-6E7EF4744E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9206">
            <a:off x="5453195" y="6940115"/>
            <a:ext cx="586157" cy="74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85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691</Words>
  <Application>Microsoft Office PowerPoint</Application>
  <PresentationFormat>Widescreen</PresentationFormat>
  <Paragraphs>91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Akrobat</vt:lpstr>
      <vt:lpstr>Akrobat Bold</vt:lpstr>
      <vt:lpstr>Aptos Display</vt:lpstr>
      <vt:lpstr>Akrobat Black</vt:lpstr>
      <vt:lpstr>Rockwell</vt:lpstr>
      <vt:lpstr>Aptos</vt:lpstr>
      <vt:lpstr>Arial</vt:lpstr>
      <vt:lpstr>Akrobat ExtraBold</vt:lpstr>
      <vt:lpstr>Office Theme</vt:lpstr>
      <vt:lpstr>Driving Asia's Connected Future:  Exhibition Leadership for Sustainable Growth</vt:lpstr>
      <vt:lpstr>Strategic  Leadership  Approach</vt:lpstr>
      <vt:lpstr>Driving Collaborative Effort</vt:lpstr>
      <vt:lpstr>Sharing Best Practices: </vt:lpstr>
      <vt:lpstr>Sharing Best Practices: </vt:lpstr>
      <vt:lpstr>Sharing Best Practices: </vt:lpstr>
      <vt:lpstr>Sharing Best Practices:</vt:lpstr>
      <vt:lpstr>Indonesia-Specific Strategic Framework</vt:lpstr>
      <vt:lpstr>Strengthen Local-Global Partnerships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Basyuni, Lia</dc:creator>
  <cp:lastModifiedBy>Cindy Chan</cp:lastModifiedBy>
  <cp:revision>14</cp:revision>
  <dcterms:created xsi:type="dcterms:W3CDTF">2025-10-27T04:14:20Z</dcterms:created>
  <dcterms:modified xsi:type="dcterms:W3CDTF">2025-11-03T16:04:59Z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bbab825-a111-45e4-86a1-18cee0005896_Enabled">
    <vt:lpwstr>true</vt:lpwstr>
  </property>
  <property fmtid="{D5CDD505-2E9C-101B-9397-08002B2CF9AE}" pid="3" name="MSIP_Label_2bbab825-a111-45e4-86a1-18cee0005896_SetDate">
    <vt:lpwstr>2025-10-27T05:57:10Z</vt:lpwstr>
  </property>
  <property fmtid="{D5CDD505-2E9C-101B-9397-08002B2CF9AE}" pid="4" name="MSIP_Label_2bbab825-a111-45e4-86a1-18cee0005896_Method">
    <vt:lpwstr>Standard</vt:lpwstr>
  </property>
  <property fmtid="{D5CDD505-2E9C-101B-9397-08002B2CF9AE}" pid="5" name="MSIP_Label_2bbab825-a111-45e4-86a1-18cee0005896_Name">
    <vt:lpwstr>2bbab825-a111-45e4-86a1-18cee0005896</vt:lpwstr>
  </property>
  <property fmtid="{D5CDD505-2E9C-101B-9397-08002B2CF9AE}" pid="6" name="MSIP_Label_2bbab825-a111-45e4-86a1-18cee0005896_SiteId">
    <vt:lpwstr>2567d566-604c-408a-8a60-55d0dc9d9d6b</vt:lpwstr>
  </property>
  <property fmtid="{D5CDD505-2E9C-101B-9397-08002B2CF9AE}" pid="7" name="MSIP_Label_2bbab825-a111-45e4-86a1-18cee0005896_ActionId">
    <vt:lpwstr>62df1f16-d51e-420b-b54d-1f6ca82d32b6</vt:lpwstr>
  </property>
  <property fmtid="{D5CDD505-2E9C-101B-9397-08002B2CF9AE}" pid="8" name="MSIP_Label_2bbab825-a111-45e4-86a1-18cee0005896_ContentBits">
    <vt:lpwstr>2</vt:lpwstr>
  </property>
  <property fmtid="{D5CDD505-2E9C-101B-9397-08002B2CF9AE}" pid="9" name="MSIP_Label_2bbab825-a111-45e4-86a1-18cee0005896_Tag">
    <vt:lpwstr>10, 3, 0, 1</vt:lpwstr>
  </property>
  <property fmtid="{D5CDD505-2E9C-101B-9397-08002B2CF9AE}" pid="10" name="ClassificationContentMarkingFooterLocations">
    <vt:lpwstr>Office Theme:8</vt:lpwstr>
  </property>
  <property fmtid="{D5CDD505-2E9C-101B-9397-08002B2CF9AE}" pid="11" name="ClassificationContentMarkingFooterText">
    <vt:lpwstr>Information Classification: General</vt:lpwstr>
  </property>
</Properties>
</file>