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3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a02cffe0d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a02cffe0d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Good morning, everyone. I’m honoured to share Malaysia’s perspective as part of this collective conversation on how Asia’s MICE industry continues to evolve — with purpose, agility, and collaboration at heart.”</a:t>
            </a:r>
            <a:endParaRPr sz="11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a02cffe0dd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a02cffe0dd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MACEOS serves as the national voice — bridging government, private sectors, and global networks to elevate Malaysia’s standing in business events.</a:t>
            </a:r>
            <a:endParaRPr sz="11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a02cffe0dd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a02cffe0dd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/>
              <a:t>This slide shows our position — aligned with international bodies like UFI, ICCA, and AFECA; regionally with ASEAN counterparts; and nationally with ministries and industry associations.</a:t>
            </a:r>
            <a:endParaRPr sz="11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It represents our collective power — collaboration, not competition, drives the industry forward.</a:t>
            </a:r>
            <a:endParaRPr sz="11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a02cffe0dd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a02cffe0dd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Our purpose is evolving — from organizing events to shaping an industry that creates long-term national and social value.</a:t>
            </a:r>
            <a:endParaRPr sz="11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3a02cffe0d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3a02cffe0d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a02cffe0dd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a02cffe0dd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Resilience is not about bouncing back, but building forward — anticipating what’s next.”</a:t>
            </a:r>
            <a:endParaRPr sz="11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a02cffe0dd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a02cffe0dd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Our strength lies in partnership — not in competition, but in complementing each other to elevate Asia’s position globally.</a:t>
            </a:r>
            <a:endParaRPr sz="11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a02cffe0dd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a02cffe0dd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Technology will transform us, but our purpose and people will define us.</a:t>
            </a:r>
            <a:endParaRPr sz="11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a02cffe0dd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a02cffe0dd_0_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As we move forward, let’s continue to share, support, and speak as one Asian voice in the global arena. Thank you — I look forward to our discussion.</a:t>
            </a:r>
            <a:endParaRPr sz="11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445469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" name="Google Shape;50;p12"/>
          <p:cNvSpPr/>
          <p:nvPr/>
        </p:nvSpPr>
        <p:spPr>
          <a:xfrm>
            <a:off x="0" y="4758150"/>
            <a:ext cx="9144000" cy="383100"/>
          </a:xfrm>
          <a:prstGeom prst="rect">
            <a:avLst/>
          </a:prstGeom>
          <a:gradFill>
            <a:gsLst>
              <a:gs pos="0">
                <a:srgbClr val="09557E"/>
              </a:gs>
              <a:gs pos="50000">
                <a:srgbClr val="0D7CB8"/>
              </a:gs>
              <a:gs pos="100000">
                <a:srgbClr val="1194DC"/>
              </a:gs>
            </a:gsLst>
            <a:lin ang="2698631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5ECB95"/>
              </a:solidFill>
            </a:endParaRPr>
          </a:p>
        </p:txBody>
      </p:sp>
      <p:sp>
        <p:nvSpPr>
          <p:cNvPr id="51" name="Google Shape;51;p12"/>
          <p:cNvSpPr txBox="1"/>
          <p:nvPr/>
        </p:nvSpPr>
        <p:spPr>
          <a:xfrm>
            <a:off x="63775" y="4795800"/>
            <a:ext cx="25221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PEMANGKIN PEMBANGUNAN NEGARA</a:t>
            </a:r>
            <a:endParaRPr sz="800"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2" name="Google Shape;52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27324" y="4774016"/>
            <a:ext cx="951925" cy="27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12" title="35th_LOGO_PNG_1-removeb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6188" y="3800000"/>
            <a:ext cx="1254200" cy="10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8" Type="http://schemas.openxmlformats.org/officeDocument/2006/relationships/image" Target="../media/image10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1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g"/><Relationship Id="rId9" Type="http://schemas.openxmlformats.org/officeDocument/2006/relationships/image" Target="../media/image5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/>
        </p:nvSpPr>
        <p:spPr>
          <a:xfrm>
            <a:off x="2811000" y="1525050"/>
            <a:ext cx="5659200" cy="1046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Shaping Asia’s MICE Future: Malaysia’s Perspective</a:t>
            </a:r>
            <a:endParaRPr sz="28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59" name="Google Shape;59;p13" title="LEE MARK -removebg (1).png"/>
          <p:cNvPicPr preferRelativeResize="0"/>
          <p:nvPr/>
        </p:nvPicPr>
        <p:blipFill rotWithShape="1">
          <a:blip r:embed="rId3">
            <a:alphaModFix/>
          </a:blip>
          <a:srcRect l="29338" t="8422" r="24976" b="34978"/>
          <a:stretch/>
        </p:blipFill>
        <p:spPr>
          <a:xfrm>
            <a:off x="291575" y="420825"/>
            <a:ext cx="3498772" cy="4335002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3394125" y="3431500"/>
            <a:ext cx="43062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Lee Mark </a:t>
            </a:r>
            <a:r>
              <a:rPr lang="en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- Mins Of Happiness</a:t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MACEOS Honorary Secretary</a:t>
            </a:r>
            <a:endParaRPr sz="18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 amt="40000"/>
          </a:blip>
          <a:srcRect t="16855" b="31169"/>
          <a:stretch/>
        </p:blipFill>
        <p:spPr>
          <a:xfrm>
            <a:off x="0" y="55125"/>
            <a:ext cx="9144000" cy="469687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293250" y="434250"/>
            <a:ext cx="85575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Championing Malaysia’s Business Events Industry</a:t>
            </a:r>
            <a:endParaRPr sz="25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3291925" y="1241401"/>
            <a:ext cx="2511300" cy="2414400"/>
          </a:xfrm>
          <a:prstGeom prst="rect">
            <a:avLst/>
          </a:prstGeom>
          <a:solidFill>
            <a:srgbClr val="FFFFFF">
              <a:alpha val="7296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IMPACT</a:t>
            </a:r>
            <a:endParaRPr sz="1800" b="1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Shaping policy, building talent and championing sustainability with national partners.</a:t>
            </a:r>
            <a:endParaRPr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5994900" y="1241400"/>
            <a:ext cx="2427900" cy="2414400"/>
          </a:xfrm>
          <a:prstGeom prst="rect">
            <a:avLst/>
          </a:prstGeom>
          <a:solidFill>
            <a:srgbClr val="FFFFFF">
              <a:alpha val="7296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ALLIANCE</a:t>
            </a:r>
            <a:endParaRPr sz="1800" b="1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MACEOS leads Malaysia’s BE voice - connecting government, industry and the world.</a:t>
            </a:r>
            <a:endParaRPr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588950" y="1241401"/>
            <a:ext cx="2511300" cy="2414400"/>
          </a:xfrm>
          <a:prstGeom prst="rect">
            <a:avLst/>
          </a:prstGeom>
          <a:solidFill>
            <a:srgbClr val="FFFFFF">
              <a:alpha val="7296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br>
              <a:rPr lang="en" sz="1500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" sz="18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LEGACY</a:t>
            </a:r>
            <a:endParaRPr sz="1800" b="1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20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rPr>
              <a:t>The driving force of Malaysia’s business events industry since 1990.</a:t>
            </a:r>
            <a:endParaRPr>
              <a:solidFill>
                <a:schemeClr val="dk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/>
        </p:nvSpPr>
        <p:spPr>
          <a:xfrm>
            <a:off x="383875" y="163307"/>
            <a:ext cx="85575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MACEOS: Bridging Global and Regional Alliances</a:t>
            </a:r>
            <a:endParaRPr sz="25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996939" y="2139919"/>
            <a:ext cx="2718247" cy="2718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996939" y="732340"/>
            <a:ext cx="2718247" cy="2718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86687" y="960980"/>
            <a:ext cx="1101992" cy="385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25936" y="816257"/>
            <a:ext cx="1175458" cy="760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903069" y="1346672"/>
            <a:ext cx="734661" cy="734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 rotWithShape="1">
          <a:blip r:embed="rId8">
            <a:alphaModFix/>
          </a:blip>
          <a:srcRect b="32088"/>
          <a:stretch/>
        </p:blipFill>
        <p:spPr>
          <a:xfrm>
            <a:off x="1232268" y="1467506"/>
            <a:ext cx="734661" cy="18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76602" y="1564210"/>
            <a:ext cx="734661" cy="280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302622" y="3348368"/>
            <a:ext cx="2106889" cy="1179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 title="MACEOS Logo_Approved27122018_BottomWhite.png"/>
          <p:cNvPicPr preferRelativeResize="0"/>
          <p:nvPr/>
        </p:nvPicPr>
        <p:blipFill rotWithShape="1">
          <a:blip r:embed="rId11">
            <a:alphaModFix/>
          </a:blip>
          <a:srcRect l="4237" r="4237"/>
          <a:stretch/>
        </p:blipFill>
        <p:spPr>
          <a:xfrm>
            <a:off x="1433872" y="2488817"/>
            <a:ext cx="1836656" cy="53263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/>
          <p:nvPr/>
        </p:nvSpPr>
        <p:spPr>
          <a:xfrm>
            <a:off x="3752219" y="3402803"/>
            <a:ext cx="368100" cy="358800"/>
          </a:xfrm>
          <a:prstGeom prst="mathPlus">
            <a:avLst>
              <a:gd name="adj1" fmla="val 23520"/>
            </a:avLst>
          </a:prstGeom>
          <a:solidFill>
            <a:srgbClr val="9BE2BF"/>
          </a:solidFill>
          <a:ln>
            <a:noFill/>
          </a:ln>
        </p:spPr>
        <p:txBody>
          <a:bodyPr spcFirstLastPara="1" wrap="square" lIns="73450" tIns="73450" rIns="73450" bIns="73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4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5" name="Google Shape;85;p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948052" y="2423577"/>
            <a:ext cx="623769" cy="661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520640" y="2504132"/>
            <a:ext cx="734662" cy="463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 title="faVMTA2026_Logo_White_revNov2024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265468" y="2423577"/>
            <a:ext cx="881597" cy="625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225231" y="2460305"/>
            <a:ext cx="661195" cy="661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5" title="MITI image-removebg-preview.png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649933" y="2423577"/>
            <a:ext cx="734661" cy="734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144621" y="3380081"/>
            <a:ext cx="734661" cy="205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974171" y="3674180"/>
            <a:ext cx="592469" cy="36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2897567" y="3929556"/>
            <a:ext cx="617116" cy="328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5" title="JCEB image-removebg-preview.png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567234" y="4357710"/>
            <a:ext cx="734661" cy="226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5" title="ACCCIM image-removebg-preview.pn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4188507" y="3312496"/>
            <a:ext cx="734661" cy="550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5" title="SBF image-removebg-preview.pn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7114178" y="3820155"/>
            <a:ext cx="734661" cy="524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5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948040" y="3330513"/>
            <a:ext cx="514261" cy="514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5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6364902" y="3241901"/>
            <a:ext cx="514265" cy="514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5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6222480" y="3917349"/>
            <a:ext cx="734661" cy="32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5"/>
          <p:cNvPicPr preferRelativeResize="0"/>
          <p:nvPr/>
        </p:nvPicPr>
        <p:blipFill rotWithShape="1">
          <a:blip r:embed="rId26">
            <a:alphaModFix/>
          </a:blip>
          <a:srcRect r="32308"/>
          <a:stretch/>
        </p:blipFill>
        <p:spPr>
          <a:xfrm>
            <a:off x="5530143" y="3346866"/>
            <a:ext cx="734662" cy="422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5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6793994" y="3314406"/>
            <a:ext cx="1028526" cy="390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5"/>
          <p:cNvPicPr preferRelativeResize="0"/>
          <p:nvPr/>
        </p:nvPicPr>
        <p:blipFill rotWithShape="1">
          <a:blip r:embed="rId28">
            <a:alphaModFix/>
          </a:blip>
          <a:srcRect l="37292"/>
          <a:stretch/>
        </p:blipFill>
        <p:spPr>
          <a:xfrm>
            <a:off x="4259644" y="3931491"/>
            <a:ext cx="955059" cy="39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5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5296341" y="3957773"/>
            <a:ext cx="734661" cy="265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6232587" y="1880929"/>
            <a:ext cx="881593" cy="308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1144630" y="1732377"/>
            <a:ext cx="587729" cy="587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/>
          <p:cNvPicPr preferRelativeResize="0"/>
          <p:nvPr/>
        </p:nvPicPr>
        <p:blipFill>
          <a:blip r:embed="rId32">
            <a:alphaModFix/>
          </a:blip>
          <a:stretch>
            <a:fillRect/>
          </a:stretch>
        </p:blipFill>
        <p:spPr>
          <a:xfrm>
            <a:off x="4018369" y="1118423"/>
            <a:ext cx="881594" cy="458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5"/>
          <p:cNvPicPr preferRelativeResize="0"/>
          <p:nvPr/>
        </p:nvPicPr>
        <p:blipFill>
          <a:blip r:embed="rId33">
            <a:alphaModFix/>
          </a:blip>
          <a:stretch>
            <a:fillRect/>
          </a:stretch>
        </p:blipFill>
        <p:spPr>
          <a:xfrm>
            <a:off x="7026382" y="1152338"/>
            <a:ext cx="1101992" cy="40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5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5107710" y="1739624"/>
            <a:ext cx="881594" cy="476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5"/>
          <p:cNvPicPr preferRelativeResize="0"/>
          <p:nvPr/>
        </p:nvPicPr>
        <p:blipFill>
          <a:blip r:embed="rId35">
            <a:alphaModFix/>
          </a:blip>
          <a:stretch>
            <a:fillRect/>
          </a:stretch>
        </p:blipFill>
        <p:spPr>
          <a:xfrm>
            <a:off x="4115042" y="1727158"/>
            <a:ext cx="881595" cy="493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5"/>
          <p:cNvPicPr preferRelativeResize="0"/>
          <p:nvPr/>
        </p:nvPicPr>
        <p:blipFill>
          <a:blip r:embed="rId36">
            <a:alphaModFix/>
          </a:blip>
          <a:stretch>
            <a:fillRect/>
          </a:stretch>
        </p:blipFill>
        <p:spPr>
          <a:xfrm>
            <a:off x="5079129" y="874530"/>
            <a:ext cx="734661" cy="734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>
          <a:blip r:embed="rId37">
            <a:alphaModFix/>
          </a:blip>
          <a:stretch>
            <a:fillRect/>
          </a:stretch>
        </p:blipFill>
        <p:spPr>
          <a:xfrm>
            <a:off x="5992973" y="1299411"/>
            <a:ext cx="881596" cy="246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>
          <a:blip r:embed="rId38">
            <a:alphaModFix/>
          </a:blip>
          <a:stretch>
            <a:fillRect/>
          </a:stretch>
        </p:blipFill>
        <p:spPr>
          <a:xfrm>
            <a:off x="2794209" y="1977536"/>
            <a:ext cx="734661" cy="1959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5"/>
          <p:cNvSpPr/>
          <p:nvPr/>
        </p:nvSpPr>
        <p:spPr>
          <a:xfrm>
            <a:off x="3755252" y="1798209"/>
            <a:ext cx="368100" cy="358800"/>
          </a:xfrm>
          <a:prstGeom prst="mathPlus">
            <a:avLst>
              <a:gd name="adj1" fmla="val 23520"/>
            </a:avLst>
          </a:prstGeom>
          <a:solidFill>
            <a:srgbClr val="2376D3"/>
          </a:solidFill>
          <a:ln>
            <a:noFill/>
          </a:ln>
        </p:spPr>
        <p:txBody>
          <a:bodyPr spcFirstLastPara="1" wrap="square" lIns="73450" tIns="73450" rIns="73450" bIns="73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4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3" name="Google Shape;113;p15"/>
          <p:cNvSpPr/>
          <p:nvPr/>
        </p:nvSpPr>
        <p:spPr>
          <a:xfrm>
            <a:off x="3752219" y="2598807"/>
            <a:ext cx="368100" cy="358800"/>
          </a:xfrm>
          <a:prstGeom prst="mathPlus">
            <a:avLst>
              <a:gd name="adj1" fmla="val 23520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73450" tIns="73450" rIns="73450" bIns="73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24"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4018374" y="4370916"/>
            <a:ext cx="40017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3450" tIns="73450" rIns="73450" bIns="7345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5" b="1">
                <a:solidFill>
                  <a:srgbClr val="70E001"/>
                </a:solidFill>
                <a:latin typeface="Poppins"/>
                <a:ea typeface="Poppins"/>
                <a:cs typeface="Poppins"/>
                <a:sym typeface="Poppins"/>
              </a:rPr>
              <a:t>Malaysia Business Events Ecosystem</a:t>
            </a:r>
            <a:endParaRPr sz="1205" b="1">
              <a:solidFill>
                <a:srgbClr val="70E00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6"/>
          <p:cNvSpPr txBox="1"/>
          <p:nvPr/>
        </p:nvSpPr>
        <p:spPr>
          <a:xfrm>
            <a:off x="293250" y="434250"/>
            <a:ext cx="85575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Redefining Our Purpose Beyond Events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0" name="Google Shape;120;p16"/>
          <p:cNvSpPr txBox="1"/>
          <p:nvPr/>
        </p:nvSpPr>
        <p:spPr>
          <a:xfrm>
            <a:off x="3282550" y="1330982"/>
            <a:ext cx="2727000" cy="2466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Nation-Aligned Growth</a:t>
            </a:r>
            <a:endParaRPr sz="16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Aligning with Malaysia’s national goals - digital economy, green growth, and human capital.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1" name="Google Shape;121;p16"/>
          <p:cNvSpPr txBox="1"/>
          <p:nvPr/>
        </p:nvSpPr>
        <p:spPr>
          <a:xfrm>
            <a:off x="441350" y="1330982"/>
            <a:ext cx="2727000" cy="2466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Beyond Events</a:t>
            </a:r>
            <a:endParaRPr sz="16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20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Driving sustainability, innovation &amp; legacy impact beyond event delivery.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6123750" y="1330982"/>
            <a:ext cx="2727000" cy="2466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Impact Initiatives</a:t>
            </a:r>
            <a:endParaRPr sz="16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20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Programs: BE Impact Malaysia | Legacy Impact Framework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/>
        </p:nvSpPr>
        <p:spPr>
          <a:xfrm>
            <a:off x="293250" y="230300"/>
            <a:ext cx="85575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MACEOS IDEA Pillars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330310" y="730449"/>
            <a:ext cx="8726700" cy="9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>
                <a:solidFill>
                  <a:srgbClr val="EF7DFD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I         </a:t>
            </a:r>
            <a:r>
              <a:rPr lang="en" sz="8000" dirty="0">
                <a:solidFill>
                  <a:srgbClr val="A3FFE3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D</a:t>
            </a:r>
            <a:r>
              <a:rPr lang="en" sz="8000" dirty="0">
                <a:solidFill>
                  <a:srgbClr val="F2897F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       </a:t>
            </a:r>
            <a:r>
              <a:rPr lang="en" sz="8000" dirty="0">
                <a:solidFill>
                  <a:srgbClr val="F9BF87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E</a:t>
            </a:r>
            <a:r>
              <a:rPr lang="en" sz="8000" dirty="0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        </a:t>
            </a:r>
            <a:r>
              <a:rPr lang="en" sz="3100" dirty="0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 </a:t>
            </a:r>
            <a:r>
              <a:rPr lang="en" sz="8000" dirty="0">
                <a:solidFill>
                  <a:srgbClr val="ECFEA2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A </a:t>
            </a:r>
            <a:endParaRPr sz="8000" dirty="0">
              <a:solidFill>
                <a:srgbClr val="ECFEA2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sp>
        <p:nvSpPr>
          <p:cNvPr id="129" name="Google Shape;129;p17"/>
          <p:cNvSpPr/>
          <p:nvPr/>
        </p:nvSpPr>
        <p:spPr>
          <a:xfrm>
            <a:off x="236780" y="1792464"/>
            <a:ext cx="1920241" cy="2467325"/>
          </a:xfrm>
          <a:prstGeom prst="flowChartOffpageConnector">
            <a:avLst/>
          </a:prstGeom>
          <a:noFill/>
          <a:ln w="19050" cap="flat" cmpd="sng">
            <a:solidFill>
              <a:srgbClr val="EF7DF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EF7DFE"/>
                </a:solidFill>
                <a:latin typeface="Poppins"/>
                <a:ea typeface="Poppins"/>
                <a:cs typeface="Poppins"/>
                <a:sym typeface="Poppins"/>
              </a:rPr>
              <a:t>INNOVATION</a:t>
            </a:r>
            <a:endParaRPr sz="1800" b="1">
              <a:solidFill>
                <a:srgbClr val="EF7DFE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i="1">
                <a:solidFill>
                  <a:srgbClr val="EF7DFE"/>
                </a:solidFill>
                <a:latin typeface="Poppins"/>
                <a:ea typeface="Poppins"/>
                <a:cs typeface="Poppins"/>
                <a:sym typeface="Poppins"/>
              </a:rPr>
              <a:t>Redefining Business Events for a New Era</a:t>
            </a:r>
            <a:endParaRPr sz="1800" i="1">
              <a:solidFill>
                <a:srgbClr val="EF7DFE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2369467" y="1792464"/>
            <a:ext cx="1920241" cy="2467325"/>
          </a:xfrm>
          <a:prstGeom prst="flowChartOffpageConnector">
            <a:avLst/>
          </a:prstGeom>
          <a:noFill/>
          <a:ln w="19050" cap="flat" cmpd="sng">
            <a:solidFill>
              <a:srgbClr val="A3FF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A3FFE3"/>
                </a:solidFill>
                <a:latin typeface="Poppins"/>
                <a:ea typeface="Poppins"/>
                <a:cs typeface="Poppins"/>
                <a:sym typeface="Poppins"/>
              </a:rPr>
              <a:t>DEVELOPMENT</a:t>
            </a:r>
            <a:endParaRPr sz="1800" b="1">
              <a:solidFill>
                <a:srgbClr val="A3FFE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A3FFE3"/>
                </a:solidFill>
                <a:latin typeface="Poppins"/>
                <a:ea typeface="Poppins"/>
                <a:cs typeface="Poppins"/>
                <a:sym typeface="Poppins"/>
              </a:rPr>
              <a:t>Building a Stronger, Connected BE Community</a:t>
            </a:r>
            <a:endParaRPr sz="1800">
              <a:solidFill>
                <a:srgbClr val="A3FFE3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4505074" y="1792464"/>
            <a:ext cx="1920241" cy="2467325"/>
          </a:xfrm>
          <a:prstGeom prst="flowChartOffpageConnector">
            <a:avLst/>
          </a:prstGeom>
          <a:noFill/>
          <a:ln w="19050" cap="flat" cmpd="sng">
            <a:solidFill>
              <a:srgbClr val="F9BF8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F9BF87"/>
                </a:solidFill>
                <a:latin typeface="Poppins"/>
                <a:ea typeface="Poppins"/>
                <a:cs typeface="Poppins"/>
                <a:sym typeface="Poppins"/>
              </a:rPr>
              <a:t>EDUCATION</a:t>
            </a:r>
            <a:endParaRPr sz="1800" b="1">
              <a:solidFill>
                <a:srgbClr val="F9BF87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9BF87"/>
                </a:solidFill>
                <a:latin typeface="Poppins"/>
                <a:ea typeface="Poppins"/>
                <a:cs typeface="Poppins"/>
                <a:sym typeface="Poppins"/>
              </a:rPr>
              <a:t>Nurturing Talent, Shaping the Future</a:t>
            </a:r>
            <a:endParaRPr sz="1800">
              <a:solidFill>
                <a:srgbClr val="F9BF87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" name="Google Shape;132;p17"/>
          <p:cNvSpPr/>
          <p:nvPr/>
        </p:nvSpPr>
        <p:spPr>
          <a:xfrm>
            <a:off x="6640017" y="1792464"/>
            <a:ext cx="1920241" cy="2467325"/>
          </a:xfrm>
          <a:prstGeom prst="flowChartOffpageConnector">
            <a:avLst/>
          </a:prstGeom>
          <a:noFill/>
          <a:ln w="19050" cap="flat" cmpd="sng">
            <a:solidFill>
              <a:srgbClr val="ECFEA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ECFEA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ECFEA2"/>
                </a:solidFill>
                <a:latin typeface="Poppins"/>
                <a:ea typeface="Poppins"/>
                <a:cs typeface="Poppins"/>
                <a:sym typeface="Poppins"/>
              </a:rPr>
              <a:t>ADVOCACY</a:t>
            </a:r>
            <a:endParaRPr sz="1800" b="1">
              <a:solidFill>
                <a:srgbClr val="ECFEA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ECFEA2"/>
                </a:solidFill>
                <a:latin typeface="Poppins"/>
                <a:ea typeface="Poppins"/>
                <a:cs typeface="Poppins"/>
                <a:sym typeface="Poppins"/>
              </a:rPr>
              <a:t>Championing Business Events as a National Catalyst</a:t>
            </a:r>
            <a:endParaRPr sz="1800">
              <a:solidFill>
                <a:srgbClr val="ECFEA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/>
          <p:nvPr/>
        </p:nvSpPr>
        <p:spPr>
          <a:xfrm>
            <a:off x="293250" y="434250"/>
            <a:ext cx="85575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Future-Ready: Malaysia’s Path to Agility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" name="Google Shape;138;p18"/>
          <p:cNvSpPr txBox="1"/>
          <p:nvPr/>
        </p:nvSpPr>
        <p:spPr>
          <a:xfrm>
            <a:off x="930800" y="1413808"/>
            <a:ext cx="2264100" cy="2364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REINVENT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Transformation post-pandemic through hybrid events and SME empowerment.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" name="Google Shape;139;p18"/>
          <p:cNvSpPr txBox="1"/>
          <p:nvPr/>
        </p:nvSpPr>
        <p:spPr>
          <a:xfrm>
            <a:off x="5949100" y="1413808"/>
            <a:ext cx="2264100" cy="2364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REINFORCE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Building readiness for future disruptions — not just response.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0" name="Google Shape;140;p18"/>
          <p:cNvSpPr txBox="1"/>
          <p:nvPr/>
        </p:nvSpPr>
        <p:spPr>
          <a:xfrm>
            <a:off x="3439950" y="1413808"/>
            <a:ext cx="2264100" cy="2364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REBUILD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Strong recovery with public-private collaboration and digital adaptation.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9" title="WhatsApp Image 2024-05-23 at 22.18.50_c3262247.jpg"/>
          <p:cNvPicPr preferRelativeResize="0"/>
          <p:nvPr/>
        </p:nvPicPr>
        <p:blipFill rotWithShape="1">
          <a:blip r:embed="rId3">
            <a:alphaModFix amt="15000"/>
          </a:blip>
          <a:srcRect t="20405" b="2505"/>
          <a:stretch/>
        </p:blipFill>
        <p:spPr>
          <a:xfrm>
            <a:off x="0" y="0"/>
            <a:ext cx="9144000" cy="4771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293250" y="434250"/>
            <a:ext cx="87324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One ASEAN Voice: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Collaboration for Collective Growth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1214638" y="1689825"/>
            <a:ext cx="2073900" cy="1914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UNITE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Strengthening ASEAN unity through AFECA and A20 collaboration.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8" name="Google Shape;148;p19"/>
          <p:cNvSpPr txBox="1"/>
          <p:nvPr/>
        </p:nvSpPr>
        <p:spPr>
          <a:xfrm>
            <a:off x="3677400" y="1689825"/>
            <a:ext cx="2073900" cy="1914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ADVOCATE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Focusing on shared policies, advocacy, and regional leadership.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9" name="Google Shape;149;p19"/>
          <p:cNvSpPr txBox="1"/>
          <p:nvPr/>
        </p:nvSpPr>
        <p:spPr>
          <a:xfrm>
            <a:off x="6140163" y="1689825"/>
            <a:ext cx="1964100" cy="19140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LEAD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Positioning Asia as a collective voice shaping global MICE standards.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0"/>
          <p:cNvPicPr preferRelativeResize="0"/>
          <p:nvPr/>
        </p:nvPicPr>
        <p:blipFill rotWithShape="1">
          <a:blip r:embed="rId3">
            <a:alphaModFix amt="20000"/>
          </a:blip>
          <a:srcRect l="27084" t="2856" r="30026"/>
          <a:stretch/>
        </p:blipFill>
        <p:spPr>
          <a:xfrm>
            <a:off x="1248950" y="0"/>
            <a:ext cx="2091600" cy="473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0"/>
          <p:cNvPicPr preferRelativeResize="0"/>
          <p:nvPr/>
        </p:nvPicPr>
        <p:blipFill rotWithShape="1">
          <a:blip r:embed="rId4">
            <a:alphaModFix amt="20000"/>
          </a:blip>
          <a:srcRect l="44557" r="12553" b="1429"/>
          <a:stretch/>
        </p:blipFill>
        <p:spPr>
          <a:xfrm>
            <a:off x="5978350" y="-69750"/>
            <a:ext cx="2091601" cy="480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5">
            <a:alphaModFix amt="20000"/>
          </a:blip>
          <a:srcRect l="28184" t="27113" r="39634"/>
          <a:stretch/>
        </p:blipFill>
        <p:spPr>
          <a:xfrm>
            <a:off x="3613650" y="0"/>
            <a:ext cx="2091599" cy="473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0"/>
          <p:cNvSpPr txBox="1"/>
          <p:nvPr/>
        </p:nvSpPr>
        <p:spPr>
          <a:xfrm>
            <a:off x="293250" y="434250"/>
            <a:ext cx="87324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Towards 2030: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A Purposeful, Agile, Human Industry</a:t>
            </a:r>
            <a:endParaRPr sz="30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8" name="Google Shape;158;p20"/>
          <p:cNvSpPr txBox="1"/>
          <p:nvPr/>
        </p:nvSpPr>
        <p:spPr>
          <a:xfrm>
            <a:off x="1248950" y="1784025"/>
            <a:ext cx="2091600" cy="23418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INNOVATE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Emerging trends: AI integration, sustainable practices, and experience-led design.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9" name="Google Shape;159;p20"/>
          <p:cNvSpPr txBox="1"/>
          <p:nvPr/>
        </p:nvSpPr>
        <p:spPr>
          <a:xfrm>
            <a:off x="3613650" y="1784025"/>
            <a:ext cx="2091600" cy="23418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HUMANIZE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Technology will transform us — but people will define us.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0" name="Google Shape;160;p20"/>
          <p:cNvSpPr txBox="1"/>
          <p:nvPr/>
        </p:nvSpPr>
        <p:spPr>
          <a:xfrm>
            <a:off x="5978350" y="1784025"/>
            <a:ext cx="2091600" cy="2341800"/>
          </a:xfrm>
          <a:prstGeom prst="rect">
            <a:avLst/>
          </a:prstGeom>
          <a:noFill/>
          <a:ln w="28575" cap="flat" cmpd="sng">
            <a:solidFill>
              <a:srgbClr val="1F91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CELEBRATE</a:t>
            </a:r>
            <a:endParaRPr sz="1800" b="1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Malaysia’s call: Collaborate. Co-create. Celebrate.</a:t>
            </a:r>
            <a:endParaRPr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1"/>
          <p:cNvSpPr txBox="1"/>
          <p:nvPr/>
        </p:nvSpPr>
        <p:spPr>
          <a:xfrm>
            <a:off x="4878689" y="1019536"/>
            <a:ext cx="3644700" cy="1169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EB00"/>
                </a:solidFill>
                <a:latin typeface="Poppins"/>
                <a:ea typeface="Poppins"/>
                <a:cs typeface="Poppins"/>
                <a:sym typeface="Poppins"/>
              </a:rPr>
              <a:t>Building the Future, Together</a:t>
            </a:r>
            <a:endParaRPr sz="3200" b="1">
              <a:solidFill>
                <a:srgbClr val="FFEB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6" name="Google Shape;166;p21"/>
          <p:cNvSpPr txBox="1"/>
          <p:nvPr/>
        </p:nvSpPr>
        <p:spPr>
          <a:xfrm>
            <a:off x="4531901" y="2410732"/>
            <a:ext cx="43383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As we move forward, let’s continue to share, support, and speak as one Asian voice in the global arena.</a:t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67" name="Google Shape;167;p21"/>
          <p:cNvGrpSpPr/>
          <p:nvPr/>
        </p:nvGrpSpPr>
        <p:grpSpPr>
          <a:xfrm>
            <a:off x="-735031" y="0"/>
            <a:ext cx="5563651" cy="4763349"/>
            <a:chOff x="-735031" y="0"/>
            <a:chExt cx="5563651" cy="4763349"/>
          </a:xfrm>
        </p:grpSpPr>
        <p:pic>
          <p:nvPicPr>
            <p:cNvPr id="168" name="Google Shape;168;p21" title="WhatsApp Image 2024-05-23 at 22.18.50_c3262247.jpg"/>
            <p:cNvPicPr preferRelativeResize="0"/>
            <p:nvPr/>
          </p:nvPicPr>
          <p:blipFill rotWithShape="1">
            <a:blip r:embed="rId3">
              <a:alphaModFix/>
            </a:blip>
            <a:srcRect t="4798"/>
            <a:stretch/>
          </p:blipFill>
          <p:spPr>
            <a:xfrm>
              <a:off x="-516171" y="3227788"/>
              <a:ext cx="2476451" cy="1535561"/>
            </a:xfrm>
            <a:prstGeom prst="parallelogram">
              <a:avLst>
                <a:gd name="adj" fmla="val 25000"/>
              </a:avLst>
            </a:prstGeom>
            <a:noFill/>
            <a:ln>
              <a:noFill/>
            </a:ln>
          </p:spPr>
        </p:pic>
        <p:pic>
          <p:nvPicPr>
            <p:cNvPr id="169" name="Google Shape;169;p21" title="Z8P_6080.jp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352169" y="0"/>
              <a:ext cx="2476451" cy="1614193"/>
            </a:xfrm>
            <a:prstGeom prst="parallelogram">
              <a:avLst>
                <a:gd name="adj" fmla="val 25000"/>
              </a:avLst>
            </a:prstGeom>
            <a:noFill/>
            <a:ln>
              <a:noFill/>
            </a:ln>
          </p:spPr>
        </p:pic>
        <p:pic>
          <p:nvPicPr>
            <p:cNvPr id="170" name="Google Shape;170;p21"/>
            <p:cNvPicPr preferRelativeResize="0"/>
            <p:nvPr/>
          </p:nvPicPr>
          <p:blipFill rotWithShape="1">
            <a:blip r:embed="rId5">
              <a:alphaModFix/>
            </a:blip>
            <a:srcRect l="52183" r="6495"/>
            <a:stretch/>
          </p:blipFill>
          <p:spPr>
            <a:xfrm>
              <a:off x="-430916" y="598"/>
              <a:ext cx="1118783" cy="1612997"/>
            </a:xfrm>
            <a:prstGeom prst="parallelogram">
              <a:avLst>
                <a:gd name="adj" fmla="val 37611"/>
              </a:avLst>
            </a:prstGeom>
            <a:noFill/>
            <a:ln>
              <a:noFill/>
            </a:ln>
          </p:spPr>
        </p:pic>
        <p:pic>
          <p:nvPicPr>
            <p:cNvPr id="171" name="Google Shape;171;p2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88075" y="2"/>
              <a:ext cx="2476451" cy="1614193"/>
            </a:xfrm>
            <a:prstGeom prst="parallelogram">
              <a:avLst>
                <a:gd name="adj" fmla="val 25000"/>
              </a:avLst>
            </a:prstGeom>
            <a:noFill/>
            <a:ln>
              <a:noFill/>
            </a:ln>
          </p:spPr>
        </p:pic>
        <p:pic>
          <p:nvPicPr>
            <p:cNvPr id="172" name="Google Shape;172;p21"/>
            <p:cNvPicPr preferRelativeResize="0"/>
            <p:nvPr/>
          </p:nvPicPr>
          <p:blipFill rotWithShape="1">
            <a:blip r:embed="rId7">
              <a:alphaModFix/>
            </a:blip>
            <a:srcRect t="4798"/>
            <a:stretch/>
          </p:blipFill>
          <p:spPr>
            <a:xfrm>
              <a:off x="1548385" y="3227788"/>
              <a:ext cx="2476451" cy="1535561"/>
            </a:xfrm>
            <a:prstGeom prst="parallelogram">
              <a:avLst>
                <a:gd name="adj" fmla="val 25000"/>
              </a:avLst>
            </a:prstGeom>
            <a:noFill/>
            <a:ln>
              <a:noFill/>
            </a:ln>
          </p:spPr>
        </p:pic>
        <p:pic>
          <p:nvPicPr>
            <p:cNvPr id="173" name="Google Shape;173;p21"/>
            <p:cNvPicPr preferRelativeResize="0"/>
            <p:nvPr/>
          </p:nvPicPr>
          <p:blipFill rotWithShape="1">
            <a:blip r:embed="rId8">
              <a:alphaModFix/>
            </a:blip>
            <a:srcRect t="3540"/>
            <a:stretch/>
          </p:blipFill>
          <p:spPr>
            <a:xfrm>
              <a:off x="-124283" y="1614193"/>
              <a:ext cx="2476451" cy="1614193"/>
            </a:xfrm>
            <a:prstGeom prst="parallelogram">
              <a:avLst>
                <a:gd name="adj" fmla="val 25000"/>
              </a:avLst>
            </a:prstGeom>
            <a:noFill/>
            <a:ln>
              <a:noFill/>
            </a:ln>
          </p:spPr>
        </p:pic>
        <p:pic>
          <p:nvPicPr>
            <p:cNvPr id="174" name="Google Shape;174;p21"/>
            <p:cNvPicPr preferRelativeResize="0"/>
            <p:nvPr/>
          </p:nvPicPr>
          <p:blipFill rotWithShape="1">
            <a:blip r:embed="rId5">
              <a:alphaModFix/>
            </a:blip>
            <a:srcRect r="62211"/>
            <a:stretch/>
          </p:blipFill>
          <p:spPr>
            <a:xfrm>
              <a:off x="-735031" y="1614791"/>
              <a:ext cx="1023110" cy="1612997"/>
            </a:xfrm>
            <a:prstGeom prst="parallelogram">
              <a:avLst>
                <a:gd name="adj" fmla="val 40942"/>
              </a:avLst>
            </a:prstGeom>
            <a:noFill/>
            <a:ln>
              <a:noFill/>
            </a:ln>
          </p:spPr>
        </p:pic>
        <p:pic>
          <p:nvPicPr>
            <p:cNvPr id="175" name="Google Shape;175;p21" title="EventXpo-2024-Gallery-7-750x465.jpg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1960275" y="1597448"/>
              <a:ext cx="2476500" cy="1613100"/>
            </a:xfrm>
            <a:prstGeom prst="parallelogram">
              <a:avLst>
                <a:gd name="adj" fmla="val 25000"/>
              </a:avLst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521</Words>
  <Application>Microsoft Office PowerPoint</Application>
  <PresentationFormat>On-screen Show (16:9)</PresentationFormat>
  <Paragraphs>93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Helvetica Neue</vt:lpstr>
      <vt:lpstr>Open Sans Light</vt:lpstr>
      <vt:lpstr>Poppins</vt:lpstr>
      <vt:lpstr>Poppins ExtraBold</vt:lpstr>
      <vt:lpstr>Poppins Light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xcellcomm</cp:lastModifiedBy>
  <cp:revision>1</cp:revision>
  <dcterms:modified xsi:type="dcterms:W3CDTF">2025-11-05T05:45:03Z</dcterms:modified>
</cp:coreProperties>
</file>